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sldIdLst>
    <p:sldId id="256" r:id="rId2"/>
    <p:sldId id="264" r:id="rId3"/>
    <p:sldId id="265" r:id="rId4"/>
    <p:sldId id="267" r:id="rId5"/>
    <p:sldId id="257" r:id="rId6"/>
    <p:sldId id="269" r:id="rId7"/>
    <p:sldId id="268" r:id="rId8"/>
    <p:sldId id="258" r:id="rId9"/>
    <p:sldId id="259" r:id="rId10"/>
    <p:sldId id="260" r:id="rId11"/>
    <p:sldId id="261" r:id="rId12"/>
    <p:sldId id="270" r:id="rId13"/>
    <p:sldId id="263" r:id="rId14"/>
    <p:sldId id="271" r:id="rId1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6144" autoAdjust="0"/>
  </p:normalViewPr>
  <p:slideViewPr>
    <p:cSldViewPr snapToGrid="0">
      <p:cViewPr varScale="1">
        <p:scale>
          <a:sx n="80" d="100"/>
          <a:sy n="80" d="100"/>
        </p:scale>
        <p:origin x="102" y="612"/>
      </p:cViewPr>
      <p:guideLst/>
    </p:cSldViewPr>
  </p:slideViewPr>
  <p:outlineViewPr>
    <p:cViewPr>
      <p:scale>
        <a:sx n="33" d="100"/>
        <a:sy n="33" d="100"/>
      </p:scale>
      <p:origin x="0" y="-1359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443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342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6462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348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2994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191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231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15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44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7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110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314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03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742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3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070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52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ftsmiles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pls/oshaweb/owadisp.show_document?p_id=10051%20&amp;p_table=STANDARDS" TargetMode="External"/><Relationship Id="rId2" Type="http://schemas.openxmlformats.org/officeDocument/2006/relationships/hyperlink" Target="http://www.aseptic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entaleconomics.com/articles/print/volume-107/issue-5/science-tech/Prevention%20website.%20https:/www.cdc.gov/oralhealth/infectioncontrol/pdf/safe-care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oftSmilesTraining/" TargetMode="External"/><Relationship Id="rId2" Type="http://schemas.openxmlformats.org/officeDocument/2006/relationships/hyperlink" Target="http://www.softsmiles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hainsurance.com/" TargetMode="External"/><Relationship Id="rId2" Type="http://schemas.openxmlformats.org/officeDocument/2006/relationships/hyperlink" Target="http://gadch.mylicense.com/PocketCard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.ymcdn.com/sites/www.osap.org/resource/resmgr/Checklists/Final.checklist.pdf" TargetMode="External"/><Relationship Id="rId2" Type="http://schemas.openxmlformats.org/officeDocument/2006/relationships/hyperlink" Target="http://c.ymcdn.com/sites/www.osap.org/resource/resmgr/Checklists/new.OSAP.site.assessment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faridental.com/" TargetMode="External"/><Relationship Id="rId3" Type="http://schemas.openxmlformats.org/officeDocument/2006/relationships/hyperlink" Target="http://www.aseptico.com/" TargetMode="External"/><Relationship Id="rId7" Type="http://schemas.openxmlformats.org/officeDocument/2006/relationships/hyperlink" Target="http://www.portabledentistry.com/" TargetMode="External"/><Relationship Id="rId2" Type="http://schemas.openxmlformats.org/officeDocument/2006/relationships/hyperlink" Target="http://www.a-dec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ntlworks.com/" TargetMode="External"/><Relationship Id="rId5" Type="http://schemas.openxmlformats.org/officeDocument/2006/relationships/hyperlink" Target="http://www.belldental.com/" TargetMode="External"/><Relationship Id="rId4" Type="http://schemas.openxmlformats.org/officeDocument/2006/relationships/hyperlink" Target="http://www.asimedical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png"/><Relationship Id="rId2" Type="http://schemas.openxmlformats.org/officeDocument/2006/relationships/hyperlink" Target="https://youtu.be/e-6Rj6n2l8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amazon.com/Rock-Roller-Multicart-Model-Micro/dp/B003AYLP9S/ref=sr_1_4?ie=UTF8&amp;qid=1508727533&amp;sr=8-4&amp;keywords=roller+car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q9bgh9q08416907ck9fxol3z-wpengine.netdna-ssl.com/wp-content/uploads/ADU-17A2_420966_Express-Air-2_SnglePg_Rev-B.pdf" TargetMode="External"/><Relationship Id="rId2" Type="http://schemas.openxmlformats.org/officeDocument/2006/relationships/hyperlink" Target="https://na01.safelinks.protection.outlook.com/?url=https://www.youtube.com/watch?v%3De-6Rj6n2l8U&amp;data=02|01|pcushenan@gsu.edu|95db53fa7a424b14be0a08d51c88c1c2|515ad73d8d5e4169895c9789dc742a70|0|0|636446296045326764&amp;sdata=5D3O8E8euj1NJ1XfVzMkxyl7ev6Ls9wBkCF32zaW7WE%3D&amp;reserved=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7651" y="1769643"/>
            <a:ext cx="8915399" cy="2262781"/>
          </a:xfrm>
        </p:spPr>
        <p:txBody>
          <a:bodyPr/>
          <a:lstStyle/>
          <a:p>
            <a:r>
              <a:rPr lang="en-US" b="1" i="1" dirty="0">
                <a:effectLst/>
              </a:rPr>
              <a:t>Portable Prevention Guidelines for the RDH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032425"/>
            <a:ext cx="8915399" cy="1871238"/>
          </a:xfrm>
        </p:spPr>
        <p:txBody>
          <a:bodyPr/>
          <a:lstStyle/>
          <a:p>
            <a:r>
              <a:rPr lang="en-US" dirty="0" smtClean="0"/>
              <a:t>Protocols </a:t>
            </a:r>
            <a:r>
              <a:rPr lang="en-US" dirty="0"/>
              <a:t>for Patient </a:t>
            </a:r>
            <a:r>
              <a:rPr lang="en-US" dirty="0" smtClean="0"/>
              <a:t>Care in Safety-net </a:t>
            </a:r>
            <a:r>
              <a:rPr lang="en-US" dirty="0" smtClean="0"/>
              <a:t>Settings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_____________________________________________________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308" y="5159812"/>
            <a:ext cx="1619250" cy="99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7651" y="4950083"/>
            <a:ext cx="65307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Pam Cushenan, RDH, MS</a:t>
            </a:r>
          </a:p>
          <a:p>
            <a:r>
              <a:rPr lang="en-US" dirty="0" smtClean="0"/>
              <a:t>SOFT Smiles: Specialized Oral-Focused Training</a:t>
            </a:r>
          </a:p>
          <a:p>
            <a:r>
              <a:rPr lang="en-US" dirty="0" smtClean="0">
                <a:hlinkClick r:id="rId3"/>
              </a:rPr>
              <a:t>www.softsmiles.com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678-468-2535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43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Asepsis Regimen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9402" y="1719618"/>
            <a:ext cx="4313864" cy="4707308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Environmental </a:t>
            </a:r>
            <a:r>
              <a:rPr lang="en-US" sz="2000" b="1" dirty="0"/>
              <a:t>infection </a:t>
            </a:r>
            <a:r>
              <a:rPr lang="en-US" sz="2000" b="1" dirty="0" smtClean="0"/>
              <a:t>control</a:t>
            </a:r>
          </a:p>
          <a:p>
            <a:pPr lvl="1"/>
            <a:r>
              <a:rPr lang="en-US" sz="2000" b="1" dirty="0" smtClean="0"/>
              <a:t>Mild cleaner</a:t>
            </a:r>
          </a:p>
          <a:p>
            <a:r>
              <a:rPr lang="en-US" sz="2000" b="1" dirty="0" smtClean="0"/>
              <a:t>Clinical </a:t>
            </a:r>
            <a:r>
              <a:rPr lang="en-US" sz="2000" b="1" dirty="0"/>
              <a:t>contact </a:t>
            </a:r>
            <a:r>
              <a:rPr lang="en-US" sz="2000" b="1" dirty="0" smtClean="0"/>
              <a:t>surfaces</a:t>
            </a:r>
          </a:p>
          <a:p>
            <a:pPr marL="685800" lvl="1"/>
            <a:r>
              <a:rPr lang="en-US" sz="2000" b="1" dirty="0" smtClean="0"/>
              <a:t>Disinfectant</a:t>
            </a:r>
          </a:p>
          <a:p>
            <a:pPr marL="1085850" lvl="2" indent="-285750"/>
            <a:r>
              <a:rPr lang="en-US" sz="2000" b="1" dirty="0" smtClean="0"/>
              <a:t>Cavicide</a:t>
            </a:r>
            <a:endParaRPr lang="en-US" sz="2000" b="1" dirty="0"/>
          </a:p>
          <a:p>
            <a:r>
              <a:rPr lang="en-US" sz="2000" b="1" dirty="0" smtClean="0"/>
              <a:t>Unit Set-up</a:t>
            </a:r>
          </a:p>
          <a:p>
            <a:r>
              <a:rPr lang="en-US" sz="2000" b="1" dirty="0" smtClean="0"/>
              <a:t>Water preparation </a:t>
            </a:r>
            <a:r>
              <a:rPr lang="en-US" sz="2000" b="1" dirty="0" smtClean="0"/>
              <a:t>(water </a:t>
            </a:r>
            <a:r>
              <a:rPr lang="en-US" sz="2000" b="1" dirty="0" smtClean="0"/>
              <a:t>bottles)</a:t>
            </a:r>
          </a:p>
          <a:p>
            <a:pPr marL="685800" lvl="1"/>
            <a:r>
              <a:rPr lang="en-US" sz="2000" b="1" dirty="0" smtClean="0"/>
              <a:t>Citrisil tablets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1719617"/>
            <a:ext cx="4313864" cy="4531057"/>
          </a:xfrm>
        </p:spPr>
        <p:txBody>
          <a:bodyPr>
            <a:normAutofit/>
          </a:bodyPr>
          <a:lstStyle/>
          <a:p>
            <a:r>
              <a:rPr lang="en-US" sz="2000" b="1" dirty="0"/>
              <a:t>Barriers</a:t>
            </a:r>
          </a:p>
          <a:p>
            <a:pPr marL="685800" lvl="1"/>
            <a:r>
              <a:rPr lang="en-US" sz="2000" b="1" dirty="0"/>
              <a:t>Chair, universal for suction &amp; air/water </a:t>
            </a:r>
            <a:r>
              <a:rPr lang="en-US" sz="2000" b="1" dirty="0" smtClean="0"/>
              <a:t>syringe, over-gloves, plastic wrap</a:t>
            </a:r>
            <a:endParaRPr lang="en-US" sz="2000" b="1" dirty="0"/>
          </a:p>
          <a:p>
            <a:r>
              <a:rPr lang="en-US" sz="2000" b="1" dirty="0"/>
              <a:t>Armamentarium transport System</a:t>
            </a:r>
          </a:p>
          <a:p>
            <a:pPr marL="685800" lvl="1"/>
            <a:r>
              <a:rPr lang="en-US" sz="2000" b="1" dirty="0"/>
              <a:t>Plastic locking  bins (clean/dirty) with liners</a:t>
            </a:r>
          </a:p>
          <a:p>
            <a:r>
              <a:rPr lang="en-US" sz="2000" b="1" dirty="0"/>
              <a:t>Unit </a:t>
            </a:r>
            <a:r>
              <a:rPr lang="en-US" sz="2000" b="1" dirty="0" smtClean="0"/>
              <a:t>Break-down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2567" y="624110"/>
            <a:ext cx="9002045" cy="1280890"/>
          </a:xfrm>
        </p:spPr>
        <p:txBody>
          <a:bodyPr/>
          <a:lstStyle/>
          <a:p>
            <a:r>
              <a:rPr lang="en-US" b="1" dirty="0" smtClean="0"/>
              <a:t>Record keeping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2568" y="1720516"/>
            <a:ext cx="9002044" cy="4190706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/>
              <a:t>Laptop</a:t>
            </a:r>
          </a:p>
          <a:p>
            <a:pPr lvl="1"/>
            <a:r>
              <a:rPr lang="en-US" sz="2000" b="1" dirty="0" err="1" smtClean="0"/>
              <a:t>Dentrix</a:t>
            </a:r>
            <a:r>
              <a:rPr lang="en-US" sz="2000" b="1" dirty="0" smtClean="0"/>
              <a:t> </a:t>
            </a:r>
          </a:p>
          <a:p>
            <a:pPr lvl="1"/>
            <a:r>
              <a:rPr lang="en-US" sz="2000" b="1" dirty="0" err="1" smtClean="0"/>
              <a:t>Eaglesoft</a:t>
            </a:r>
            <a:endParaRPr lang="en-US" sz="2000" b="1" dirty="0" smtClean="0"/>
          </a:p>
          <a:p>
            <a:pPr lvl="1"/>
            <a:r>
              <a:rPr lang="en-US" sz="2000" b="1" dirty="0" err="1" smtClean="0"/>
              <a:t>Solutionreach</a:t>
            </a:r>
            <a:endParaRPr lang="en-US" sz="2000" b="1" dirty="0" smtClean="0"/>
          </a:p>
          <a:p>
            <a:pPr lvl="1"/>
            <a:r>
              <a:rPr lang="en-US" sz="2000" b="1" dirty="0" err="1" smtClean="0"/>
              <a:t>iDentalSoft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b="1" dirty="0" smtClean="0"/>
          </a:p>
          <a:p>
            <a:r>
              <a:rPr lang="en-US" sz="2000" b="1" dirty="0" smtClean="0"/>
              <a:t>Paper Charts</a:t>
            </a:r>
          </a:p>
          <a:p>
            <a:pPr lvl="1"/>
            <a:r>
              <a:rPr lang="en-US" sz="2000" b="1" dirty="0" smtClean="0"/>
              <a:t>File holde</a:t>
            </a:r>
            <a:r>
              <a:rPr lang="en-US" sz="1800" b="1" dirty="0" smtClean="0"/>
              <a:t>r </a:t>
            </a:r>
            <a:endParaRPr lang="en-US" sz="1800" b="1" dirty="0" smtClean="0"/>
          </a:p>
          <a:p>
            <a:pPr marL="457200" lvl="1" indent="0">
              <a:buNone/>
            </a:pP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endParaRPr lang="en-US" sz="1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916" y="1720516"/>
            <a:ext cx="3028950" cy="151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081" y="3600291"/>
            <a:ext cx="1620619" cy="14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0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03901"/>
          </a:xfrm>
        </p:spPr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030278"/>
            <a:ext cx="8915400" cy="4587090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Establish relationship with setting coordinator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Assess Safety-net Setting in preparation for optimum preparation &amp; implementation	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Plan preventive services schedule</a:t>
            </a:r>
            <a:r>
              <a:rPr lang="en-US" sz="2000" b="1" dirty="0" smtClean="0">
                <a:solidFill>
                  <a:schemeClr val="tx1"/>
                </a:solidFill>
              </a:rPr>
              <a:t/>
            </a:r>
            <a:br>
              <a:rPr lang="en-US" sz="2000" b="1" dirty="0" smtClean="0">
                <a:solidFill>
                  <a:schemeClr val="tx1"/>
                </a:solidFill>
              </a:rPr>
            </a:br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Assembly/Disassembly </a:t>
            </a:r>
            <a:r>
              <a:rPr lang="en-US" sz="2000" b="1" dirty="0" smtClean="0">
                <a:solidFill>
                  <a:schemeClr val="tx1"/>
                </a:solidFill>
              </a:rPr>
              <a:t>&amp; </a:t>
            </a:r>
            <a:r>
              <a:rPr lang="en-US" sz="2000" b="1" dirty="0" smtClean="0">
                <a:solidFill>
                  <a:schemeClr val="tx1"/>
                </a:solidFill>
              </a:rPr>
              <a:t>Asepsis </a:t>
            </a:r>
            <a:r>
              <a:rPr lang="en-US" sz="2000" b="1" dirty="0" smtClean="0">
                <a:solidFill>
                  <a:schemeClr val="tx1"/>
                </a:solidFill>
              </a:rPr>
              <a:t>of portable dental equipment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Record-keeping methods</a:t>
            </a:r>
            <a:r>
              <a:rPr lang="en-US" sz="2000" b="1" dirty="0" smtClean="0">
                <a:solidFill>
                  <a:schemeClr val="tx1"/>
                </a:solidFill>
              </a:rPr>
              <a:t/>
            </a:r>
            <a:br>
              <a:rPr lang="en-US" sz="2000" b="1" dirty="0" smtClean="0">
                <a:solidFill>
                  <a:schemeClr val="tx1"/>
                </a:solidFill>
              </a:rPr>
            </a:br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Expand the dental team by extending oral health professional services to vulnerable </a:t>
            </a:r>
            <a:r>
              <a:rPr lang="en-US" sz="2000" b="1" dirty="0" smtClean="0">
                <a:solidFill>
                  <a:schemeClr val="tx1"/>
                </a:solidFill>
              </a:rPr>
              <a:t>populations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0461" y="258141"/>
            <a:ext cx="2329615" cy="232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9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65056"/>
          </a:xfrm>
        </p:spPr>
        <p:txBody>
          <a:bodyPr/>
          <a:lstStyle/>
          <a:p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89165"/>
            <a:ext cx="8915400" cy="4829747"/>
          </a:xfrm>
        </p:spPr>
        <p:txBody>
          <a:bodyPr>
            <a:normAutofit/>
          </a:bodyPr>
          <a:lstStyle/>
          <a:p>
            <a:r>
              <a:rPr lang="en-US" sz="2000" b="1" smtClean="0"/>
              <a:t>Aseptico</a:t>
            </a:r>
            <a:br>
              <a:rPr lang="en-US" sz="2000" b="1" smtClean="0"/>
            </a:br>
            <a:r>
              <a:rPr lang="en-US" sz="2000" b="1" smtClean="0">
                <a:hlinkClick r:id="rId2"/>
              </a:rPr>
              <a:t>www.Aseptico.com</a:t>
            </a:r>
            <a:r>
              <a:rPr lang="en-US" sz="2000" b="1" smtClean="0"/>
              <a:t>     </a:t>
            </a:r>
          </a:p>
          <a:p>
            <a:r>
              <a:rPr lang="en-US" sz="2000" b="1" smtClean="0"/>
              <a:t>Occupational safety and health standards: toxic and hazardous substances. Occupational Safety and Health Administration website. </a:t>
            </a:r>
            <a:r>
              <a:rPr lang="en-US" sz="2000" b="1" smtClean="0">
                <a:hlinkClick r:id="rId3"/>
              </a:rPr>
              <a:t>https://www.osha.gov/pls/oshaweb/owadisp.show_document?p_id=10051 &amp;p_table=STANDARDS</a:t>
            </a:r>
            <a:r>
              <a:rPr lang="en-US" sz="2000" b="1" smtClean="0"/>
              <a:t>. 29 CFR 1910.1030. Published Dec. 6, 1991. Accessed April 18, 2017.</a:t>
            </a:r>
          </a:p>
          <a:p>
            <a:r>
              <a:rPr lang="en-US" sz="2000" b="1" smtClean="0"/>
              <a:t>Summary of infection prevention practices in dental settings: Basic Expectations for Safe Care. Centers for Disease Control and </a:t>
            </a:r>
            <a:r>
              <a:rPr lang="en-US" sz="2000" b="1" smtClean="0">
                <a:hlinkClick r:id="rId4"/>
              </a:rPr>
              <a:t>Prevention website. https://www.cdc.gov/oralhealth/infectioncontrol/pdf/safe-care.pdf</a:t>
            </a:r>
            <a:r>
              <a:rPr lang="en-US" sz="2000" b="1" smtClean="0"/>
              <a:t>. Published March 2016. Accessed April 18, 2017.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33208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Contact information:</a:t>
            </a:r>
          </a:p>
          <a:p>
            <a:pPr marL="0" indent="0">
              <a:buNone/>
            </a:pPr>
            <a:r>
              <a:rPr lang="en-US" b="1" dirty="0"/>
              <a:t>Pam Cushenan, RDH, MS</a:t>
            </a:r>
          </a:p>
          <a:p>
            <a:pPr marL="0" indent="0">
              <a:buNone/>
            </a:pPr>
            <a:r>
              <a:rPr lang="en-US" b="1" dirty="0"/>
              <a:t>SOFT Smiles: Specialized Oral-Focused Training</a:t>
            </a:r>
          </a:p>
          <a:p>
            <a:pPr marL="0" indent="0">
              <a:buNone/>
            </a:pPr>
            <a:r>
              <a:rPr lang="en-US" b="1" dirty="0">
                <a:hlinkClick r:id="rId2"/>
              </a:rPr>
              <a:t>www.softsmiles.com</a:t>
            </a:r>
            <a:r>
              <a:rPr lang="en-US" b="1" dirty="0"/>
              <a:t>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>
                <a:hlinkClick r:id="rId3"/>
              </a:rPr>
              <a:t>https://www.facebook.com/SoftSmilesTraining</a:t>
            </a:r>
            <a:r>
              <a:rPr lang="en-US" b="1" dirty="0" smtClean="0">
                <a:hlinkClick r:id="rId3"/>
              </a:rPr>
              <a:t>/</a:t>
            </a:r>
            <a:r>
              <a:rPr lang="en-US" b="1" dirty="0" smtClean="0"/>
              <a:t> 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678-468-2535</a:t>
            </a:r>
          </a:p>
          <a:p>
            <a:pPr lvl="1"/>
            <a:endParaRPr lang="en-US" b="1" dirty="0"/>
          </a:p>
        </p:txBody>
      </p:sp>
      <p:pic>
        <p:nvPicPr>
          <p:cNvPr id="5" name="Picture 4" descr="May | 2012 | The Unknown Cystic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307" y="624110"/>
            <a:ext cx="3030305" cy="227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7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9371" y="609600"/>
            <a:ext cx="8638039" cy="814251"/>
          </a:xfrm>
        </p:spPr>
        <p:txBody>
          <a:bodyPr/>
          <a:lstStyle/>
          <a:p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9371" y="1963711"/>
            <a:ext cx="8638040" cy="4450737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000" b="1" dirty="0" smtClean="0"/>
              <a:t>State preparation methods to serve in safety-net settings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Demonstrate Portable Dental Equipment Set-up and Breakdown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Describe asepsis procedures for portable equipment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/>
              <a:t>Discuss RDH armamentarium transport and management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2205" y="222273"/>
            <a:ext cx="1586742" cy="238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3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793" y="609600"/>
            <a:ext cx="9427617" cy="827314"/>
          </a:xfrm>
        </p:spPr>
        <p:txBody>
          <a:bodyPr>
            <a:normAutofit/>
          </a:bodyPr>
          <a:lstStyle/>
          <a:p>
            <a:r>
              <a:rPr lang="en-US" b="1" dirty="0" smtClean="0"/>
              <a:t>Dental Hygiene Practice Requirements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793" y="1606730"/>
            <a:ext cx="9544076" cy="4903251"/>
          </a:xfrm>
        </p:spPr>
        <p:txBody>
          <a:bodyPr>
            <a:normAutofit/>
          </a:bodyPr>
          <a:lstStyle/>
          <a:p>
            <a:r>
              <a:rPr lang="en-US" sz="2000" b="1" dirty="0"/>
              <a:t>Copy of Current Dental Hygiene </a:t>
            </a:r>
            <a:r>
              <a:rPr lang="en-US" sz="2000" b="1" dirty="0" smtClean="0"/>
              <a:t>License</a:t>
            </a:r>
          </a:p>
          <a:p>
            <a:pPr lvl="1"/>
            <a:r>
              <a:rPr lang="en-US" sz="2000" b="1" dirty="0">
                <a:hlinkClick r:id="rId2"/>
              </a:rPr>
              <a:t>http://gadch.mylicense.com/PocketCards</a:t>
            </a:r>
            <a:r>
              <a:rPr lang="en-US" sz="2000" b="1" dirty="0" smtClean="0">
                <a:hlinkClick r:id="rId2"/>
              </a:rPr>
              <a:t>/</a:t>
            </a:r>
            <a:r>
              <a:rPr lang="en-US" sz="2000" b="1" dirty="0" smtClean="0"/>
              <a:t> </a:t>
            </a:r>
            <a:br>
              <a:rPr lang="en-US" sz="2000" b="1" dirty="0" smtClean="0"/>
            </a:br>
            <a:endParaRPr lang="en-US" sz="2000" b="1" dirty="0"/>
          </a:p>
          <a:p>
            <a:r>
              <a:rPr lang="en-US" sz="2000" b="1" dirty="0" smtClean="0"/>
              <a:t>Copy of Current CPR Certification Card</a:t>
            </a:r>
          </a:p>
          <a:p>
            <a:pPr lvl="1"/>
            <a:r>
              <a:rPr lang="en-US" sz="2000" b="1" dirty="0" smtClean="0"/>
              <a:t>Submit all </a:t>
            </a:r>
            <a:r>
              <a:rPr lang="en-US" sz="2000" b="1" dirty="0"/>
              <a:t>requests for duplicate or replacement cards </a:t>
            </a:r>
            <a:r>
              <a:rPr lang="en-US" sz="2000" b="1" dirty="0" smtClean="0"/>
              <a:t>directly </a:t>
            </a:r>
            <a:r>
              <a:rPr lang="en-US" sz="2000" b="1" dirty="0"/>
              <a:t>to the Training Center that issued the original </a:t>
            </a:r>
            <a:r>
              <a:rPr lang="en-US" sz="2000" b="1" dirty="0" smtClean="0"/>
              <a:t>CPR card</a:t>
            </a:r>
            <a:br>
              <a:rPr lang="en-US" sz="2000" b="1" dirty="0" smtClean="0"/>
            </a:br>
            <a:endParaRPr lang="en-US" sz="2000" b="1" dirty="0" smtClean="0"/>
          </a:p>
          <a:p>
            <a:r>
              <a:rPr lang="en-US" sz="2000" b="1" dirty="0" smtClean="0"/>
              <a:t>Liability Insurance</a:t>
            </a:r>
          </a:p>
          <a:p>
            <a:pPr lvl="1"/>
            <a:r>
              <a:rPr lang="en-US" sz="2000" b="1" dirty="0" smtClean="0">
                <a:hlinkClick r:id="rId3"/>
              </a:rPr>
              <a:t>www.adhainsurance.com</a:t>
            </a:r>
            <a:endParaRPr lang="en-US" sz="2000" b="1" dirty="0" smtClean="0"/>
          </a:p>
          <a:p>
            <a:pPr lvl="1"/>
            <a:r>
              <a:rPr lang="en-US" sz="2000" b="1" dirty="0" smtClean="0"/>
              <a:t>Call: 1-800-503-9230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 smtClean="0"/>
          </a:p>
        </p:txBody>
      </p:sp>
      <p:pic>
        <p:nvPicPr>
          <p:cNvPr id="4" name="Picture 3" descr="Original file ‎ (SVG file, nominally 48 × 48 pixels, file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258" y="3778539"/>
            <a:ext cx="2125152" cy="212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349" y="296564"/>
            <a:ext cx="8911687" cy="71337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Organization </a:t>
            </a:r>
            <a:r>
              <a:rPr lang="en-US" b="1" dirty="0"/>
              <a:t>for Safety, Asepsis and Prevention </a:t>
            </a:r>
            <a:r>
              <a:rPr lang="en-US" b="1" dirty="0" smtClean="0"/>
              <a:t>(OSAP) Checklists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83139"/>
            <a:ext cx="8915400" cy="5274861"/>
          </a:xfrm>
        </p:spPr>
        <p:txBody>
          <a:bodyPr/>
          <a:lstStyle/>
          <a:p>
            <a:r>
              <a:rPr lang="en-US" b="1" dirty="0" smtClean="0">
                <a:hlinkClick r:id="rId2"/>
              </a:rPr>
              <a:t>OSAP Site Checklist</a:t>
            </a:r>
            <a:endParaRPr lang="en-US" b="1" dirty="0" smtClean="0"/>
          </a:p>
          <a:p>
            <a:pPr lvl="1"/>
            <a:r>
              <a:rPr lang="en-US" sz="1800" b="1" dirty="0" smtClean="0"/>
              <a:t>For new treatment site, equipment or provides. </a:t>
            </a:r>
            <a:endParaRPr lang="en-US" sz="1800" b="1" dirty="0"/>
          </a:p>
          <a:p>
            <a:pPr lvl="1"/>
            <a:r>
              <a:rPr lang="en-US" sz="1800" b="1" dirty="0" smtClean="0"/>
              <a:t>Used for Initial and periodic assessments</a:t>
            </a:r>
          </a:p>
          <a:p>
            <a:pPr lvl="1"/>
            <a:r>
              <a:rPr lang="en-US" sz="1800" b="1" dirty="0" smtClean="0"/>
              <a:t>Physical considerations: adequate space, proximity of water &amp; electrical service, ventilation, &amp; waste disposal </a:t>
            </a:r>
          </a:p>
          <a:p>
            <a:pPr lvl="1"/>
            <a:r>
              <a:rPr lang="en-US" sz="1800" b="1" dirty="0" smtClean="0"/>
              <a:t>Personnel: infection control training; exposure follow-up </a:t>
            </a:r>
            <a:r>
              <a:rPr lang="en-US" sz="1800" b="1" dirty="0" err="1" smtClean="0"/>
              <a:t>bt</a:t>
            </a:r>
            <a:r>
              <a:rPr lang="en-US" sz="1800" b="1" dirty="0" smtClean="0"/>
              <a:t> site personnel</a:t>
            </a:r>
          </a:p>
          <a:p>
            <a:r>
              <a:rPr lang="en-US" b="1" dirty="0" smtClean="0">
                <a:hlinkClick r:id="rId3"/>
              </a:rPr>
              <a:t>OSAP Infection Control </a:t>
            </a:r>
            <a:r>
              <a:rPr lang="en-US" b="1" dirty="0" err="1" smtClean="0">
                <a:hlinkClick r:id="rId3"/>
              </a:rPr>
              <a:t>Checklist_portable</a:t>
            </a:r>
            <a:r>
              <a:rPr lang="en-US" b="1" dirty="0" smtClean="0">
                <a:hlinkClick r:id="rId3"/>
              </a:rPr>
              <a:t> equip</a:t>
            </a:r>
            <a:endParaRPr lang="en-US" b="1" dirty="0" smtClean="0"/>
          </a:p>
          <a:p>
            <a:pPr lvl="1"/>
            <a:r>
              <a:rPr lang="en-US" sz="1800" b="1" dirty="0" smtClean="0"/>
              <a:t>Level 1 contact</a:t>
            </a:r>
          </a:p>
          <a:p>
            <a:pPr lvl="1"/>
            <a:r>
              <a:rPr lang="en-US" sz="1800" b="1" dirty="0" smtClean="0"/>
              <a:t>Assess Absence of resources</a:t>
            </a:r>
          </a:p>
          <a:p>
            <a:pPr lvl="1"/>
            <a:r>
              <a:rPr lang="en-US" sz="1800" b="1" dirty="0" smtClean="0"/>
              <a:t>Infection control: hand hygiene; PPE; immunizations; mgmt. of exposures; dental unit water quality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64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183" y="609600"/>
            <a:ext cx="8931227" cy="722811"/>
          </a:xfrm>
        </p:spPr>
        <p:txBody>
          <a:bodyPr/>
          <a:lstStyle/>
          <a:p>
            <a:r>
              <a:rPr lang="en-US" b="1" dirty="0" smtClean="0"/>
              <a:t>Portable </a:t>
            </a:r>
            <a:r>
              <a:rPr lang="en-US" b="1" dirty="0"/>
              <a:t>Products Manufacturers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6183" y="1332411"/>
            <a:ext cx="8931228" cy="4458789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857250" lvl="1" indent="-457200">
              <a:buFont typeface="+mj-lt"/>
              <a:buAutoNum type="arabicPeriod"/>
            </a:pPr>
            <a:r>
              <a:rPr lang="en-US" sz="2000" b="1" dirty="0" smtClean="0"/>
              <a:t>A-</a:t>
            </a:r>
            <a:r>
              <a:rPr lang="en-US" sz="2000" b="1" dirty="0" err="1" smtClean="0"/>
              <a:t>dec</a:t>
            </a:r>
            <a:r>
              <a:rPr lang="en-US" sz="2000" b="1" dirty="0"/>
              <a:t>	</a:t>
            </a:r>
            <a:r>
              <a:rPr lang="en-US" sz="2000" b="1" dirty="0" smtClean="0">
                <a:hlinkClick r:id="rId2"/>
              </a:rPr>
              <a:t>www.a-dec.com</a:t>
            </a:r>
            <a:r>
              <a:rPr lang="en-US" sz="2000" b="1" dirty="0" smtClean="0"/>
              <a:t>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b="1" dirty="0" err="1" smtClean="0"/>
              <a:t>Aseptico</a:t>
            </a:r>
            <a:r>
              <a:rPr lang="en-US" sz="2000" b="1" dirty="0" smtClean="0"/>
              <a:t>	</a:t>
            </a:r>
            <a:r>
              <a:rPr lang="en-US" sz="2000" b="1" dirty="0" smtClean="0">
                <a:hlinkClick r:id="rId3"/>
              </a:rPr>
              <a:t>www.aseptico.com</a:t>
            </a:r>
            <a:endParaRPr lang="en-US" sz="2000" b="1" dirty="0" smtClean="0"/>
          </a:p>
          <a:p>
            <a:pPr marL="857250" lvl="1" indent="-457200">
              <a:buFont typeface="+mj-lt"/>
              <a:buAutoNum type="arabicPeriod"/>
            </a:pPr>
            <a:r>
              <a:rPr lang="en-US" sz="2000" b="1" dirty="0" smtClean="0"/>
              <a:t>ASI Medical	</a:t>
            </a:r>
            <a:r>
              <a:rPr lang="en-US" sz="2000" b="1" dirty="0" smtClean="0">
                <a:hlinkClick r:id="rId4"/>
              </a:rPr>
              <a:t>www.asimedical.net</a:t>
            </a:r>
            <a:r>
              <a:rPr lang="en-US" sz="2000" b="1" dirty="0" smtClean="0"/>
              <a:t>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sz="2000" b="1" dirty="0" smtClean="0"/>
              <a:t>Bell dental Products	</a:t>
            </a:r>
            <a:r>
              <a:rPr lang="en-US" sz="2000" b="1" dirty="0" smtClean="0">
                <a:hlinkClick r:id="rId5"/>
              </a:rPr>
              <a:t>www.belldental.com</a:t>
            </a:r>
            <a:endParaRPr lang="en-US" sz="2000" b="1" dirty="0" smtClean="0"/>
          </a:p>
          <a:p>
            <a:pPr marL="857250" lvl="1" indent="-457200">
              <a:buFont typeface="+mj-lt"/>
              <a:buAutoNum type="arabicPeriod"/>
            </a:pPr>
            <a:r>
              <a:rPr lang="en-US" sz="2000" b="1" dirty="0" err="1" smtClean="0"/>
              <a:t>DNTLworks</a:t>
            </a:r>
            <a:r>
              <a:rPr lang="en-US" sz="2000" b="1" dirty="0" smtClean="0"/>
              <a:t>	</a:t>
            </a:r>
            <a:r>
              <a:rPr lang="en-US" sz="2000" b="1" dirty="0" smtClean="0">
                <a:hlinkClick r:id="rId6"/>
              </a:rPr>
              <a:t>www.DNTLworks.com</a:t>
            </a:r>
            <a:endParaRPr lang="en-US" sz="2000" b="1" dirty="0" smtClean="0"/>
          </a:p>
          <a:p>
            <a:pPr marL="857250" lvl="1" indent="-457200">
              <a:buFont typeface="+mj-lt"/>
              <a:buAutoNum type="arabicPeriod"/>
            </a:pPr>
            <a:r>
              <a:rPr lang="en-US" sz="2000" b="1" dirty="0" smtClean="0"/>
              <a:t>M-DEC (Mobile Dental Equipment Corporation)	</a:t>
            </a:r>
            <a:r>
              <a:rPr lang="en-US" sz="2000" b="1" dirty="0" smtClean="0">
                <a:hlinkClick r:id="rId7"/>
              </a:rPr>
              <a:t>www.portabledentistry.com</a:t>
            </a:r>
            <a:endParaRPr lang="en-US" sz="2000" b="1" dirty="0" smtClean="0"/>
          </a:p>
          <a:p>
            <a:pPr marL="857250" lvl="1" indent="-457200">
              <a:buFont typeface="+mj-lt"/>
              <a:buAutoNum type="arabicPeriod"/>
            </a:pPr>
            <a:r>
              <a:rPr lang="en-US" sz="2000" b="1" dirty="0" smtClean="0"/>
              <a:t>Safari Dental	</a:t>
            </a:r>
            <a:r>
              <a:rPr lang="en-US" sz="2000" b="1" dirty="0" smtClean="0">
                <a:hlinkClick r:id="rId8"/>
              </a:rPr>
              <a:t>www.safaridental.com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2483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7962"/>
          </a:xfrm>
        </p:spPr>
        <p:txBody>
          <a:bodyPr/>
          <a:lstStyle/>
          <a:p>
            <a:r>
              <a:rPr lang="en-US" b="1" dirty="0"/>
              <a:t>Portable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702789"/>
            <a:ext cx="8915400" cy="4559136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Basic Portable Dental Equipment </a:t>
            </a:r>
          </a:p>
          <a:p>
            <a:pPr lvl="1"/>
            <a:r>
              <a:rPr lang="en-US" sz="2000" b="1" dirty="0" smtClean="0"/>
              <a:t>ADU 17 Express Portable Dental System</a:t>
            </a:r>
            <a:endParaRPr lang="en-US" sz="2000" b="1" dirty="0"/>
          </a:p>
          <a:p>
            <a:pPr lvl="2"/>
            <a:r>
              <a:rPr lang="en-US" sz="2000" b="1" dirty="0">
                <a:hlinkClick r:id="rId2"/>
              </a:rPr>
              <a:t>https://youtu.be/e-6Rj6n2l8U</a:t>
            </a:r>
            <a:r>
              <a:rPr lang="en-US" sz="2000" b="1" dirty="0"/>
              <a:t>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endParaRPr lang="en-US" sz="2000" b="1" dirty="0" smtClean="0"/>
          </a:p>
          <a:p>
            <a:pPr lvl="1"/>
            <a:r>
              <a:rPr lang="en-US" sz="2000" b="1" dirty="0" err="1" smtClean="0"/>
              <a:t>AseptiChair</a:t>
            </a:r>
            <a:r>
              <a:rPr lang="en-US" sz="2000" b="1" dirty="0"/>
              <a:t>: </a:t>
            </a:r>
            <a:r>
              <a:rPr lang="en-US" sz="2000" b="1" dirty="0" smtClean="0"/>
              <a:t>ADC-01</a:t>
            </a:r>
            <a:br>
              <a:rPr lang="en-US" sz="2000" b="1" dirty="0" smtClean="0"/>
            </a:br>
            <a:endParaRPr lang="en-US" sz="2000" b="1" dirty="0" smtClean="0"/>
          </a:p>
          <a:p>
            <a:pPr lvl="1"/>
            <a:r>
              <a:rPr lang="en-US" sz="2000" b="1" dirty="0" err="1" smtClean="0"/>
              <a:t>AseptiStool</a:t>
            </a:r>
            <a:r>
              <a:rPr lang="en-US" sz="2000" b="1" dirty="0" smtClean="0"/>
              <a:t>: ADC-08</a:t>
            </a:r>
            <a:br>
              <a:rPr lang="en-US" sz="2000" b="1" dirty="0" smtClean="0"/>
            </a:br>
            <a:endParaRPr lang="en-US" sz="2000" b="1" dirty="0" smtClean="0"/>
          </a:p>
          <a:p>
            <a:pPr lvl="1"/>
            <a:r>
              <a:rPr lang="en-US" sz="2000" b="1" dirty="0" smtClean="0"/>
              <a:t>Portable Tray Stand: ATC-03CF </a:t>
            </a:r>
            <a:br>
              <a:rPr lang="en-US" sz="2000" b="1" dirty="0" smtClean="0"/>
            </a:br>
            <a:endParaRPr lang="en-US" sz="2000" b="1" dirty="0" smtClean="0"/>
          </a:p>
          <a:p>
            <a:pPr lvl="1"/>
            <a:r>
              <a:rPr lang="en-US" sz="2000" b="1" dirty="0" smtClean="0"/>
              <a:t>LED light: ALU-40LED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95" y="1986307"/>
            <a:ext cx="1807986" cy="15198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5716" y="2781467"/>
            <a:ext cx="1787801" cy="18315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6252" y="4442419"/>
            <a:ext cx="1817265" cy="2216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395" y="3745356"/>
            <a:ext cx="1807986" cy="1791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6251" y="782291"/>
            <a:ext cx="1817265" cy="208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382137"/>
            <a:ext cx="8911687" cy="859809"/>
          </a:xfrm>
        </p:spPr>
        <p:txBody>
          <a:bodyPr/>
          <a:lstStyle/>
          <a:p>
            <a:r>
              <a:rPr lang="en-US" b="1" dirty="0" smtClean="0"/>
              <a:t>Armamentarium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1360247"/>
            <a:ext cx="4313864" cy="5340804"/>
          </a:xfrm>
        </p:spPr>
        <p:txBody>
          <a:bodyPr>
            <a:normAutofit lnSpcReduction="10000"/>
          </a:bodyPr>
          <a:lstStyle/>
          <a:p>
            <a:r>
              <a:rPr lang="en-US" sz="2000" b="1" dirty="0"/>
              <a:t>Instruments</a:t>
            </a:r>
          </a:p>
          <a:p>
            <a:r>
              <a:rPr lang="en-US" sz="2000" b="1" dirty="0" smtClean="0"/>
              <a:t>Cassettes</a:t>
            </a:r>
          </a:p>
          <a:p>
            <a:r>
              <a:rPr lang="en-US" sz="2000" b="1" dirty="0" smtClean="0"/>
              <a:t>Prophylaxis Handpiece</a:t>
            </a:r>
          </a:p>
          <a:p>
            <a:r>
              <a:rPr lang="en-US" sz="2000" b="1" dirty="0" smtClean="0"/>
              <a:t>Prophy Angles</a:t>
            </a:r>
          </a:p>
          <a:p>
            <a:r>
              <a:rPr lang="en-US" sz="2000" b="1" dirty="0" smtClean="0"/>
              <a:t>Ultrasonic unit &amp; inserts</a:t>
            </a:r>
          </a:p>
          <a:p>
            <a:r>
              <a:rPr lang="en-US" sz="2000" b="1" dirty="0" smtClean="0"/>
              <a:t>Intraoral camera</a:t>
            </a:r>
          </a:p>
          <a:p>
            <a:r>
              <a:rPr lang="en-US" sz="2000" b="1" dirty="0"/>
              <a:t>PPE</a:t>
            </a:r>
          </a:p>
          <a:p>
            <a:r>
              <a:rPr lang="en-US" sz="2000" b="1" dirty="0" smtClean="0"/>
              <a:t>Barriers</a:t>
            </a:r>
            <a:endParaRPr lang="en-US" sz="2000" b="1" dirty="0"/>
          </a:p>
          <a:p>
            <a:pPr lvl="1"/>
            <a:r>
              <a:rPr lang="en-US" sz="2000" b="1" dirty="0"/>
              <a:t>Chair</a:t>
            </a:r>
          </a:p>
          <a:p>
            <a:pPr lvl="1"/>
            <a:r>
              <a:rPr lang="en-US" sz="2000" b="1" dirty="0"/>
              <a:t>Suction</a:t>
            </a:r>
          </a:p>
          <a:p>
            <a:pPr lvl="1"/>
            <a:r>
              <a:rPr lang="en-US" sz="2000" b="1" dirty="0" smtClean="0"/>
              <a:t>Plastic wrap</a:t>
            </a:r>
            <a:endParaRPr lang="en-US" sz="2000" b="1" dirty="0"/>
          </a:p>
          <a:p>
            <a:pPr lvl="1"/>
            <a:r>
              <a:rPr lang="en-US" sz="2000" b="1" dirty="0"/>
              <a:t>Blue wrap</a:t>
            </a:r>
          </a:p>
          <a:p>
            <a:r>
              <a:rPr lang="en-US" sz="2000" b="1" dirty="0" smtClean="0"/>
              <a:t>Transport tubs (clean/dirty)</a:t>
            </a:r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1360248"/>
            <a:ext cx="4313864" cy="5231621"/>
          </a:xfrm>
        </p:spPr>
        <p:txBody>
          <a:bodyPr>
            <a:noAutofit/>
          </a:bodyPr>
          <a:lstStyle/>
          <a:p>
            <a:r>
              <a:rPr lang="en-US" sz="2000" b="1" dirty="0"/>
              <a:t>Suction </a:t>
            </a:r>
          </a:p>
          <a:p>
            <a:r>
              <a:rPr lang="en-US" sz="2000" b="1" dirty="0" smtClean="0"/>
              <a:t>Gauze</a:t>
            </a:r>
            <a:endParaRPr lang="en-US" sz="2000" b="1" dirty="0"/>
          </a:p>
          <a:p>
            <a:r>
              <a:rPr lang="en-US" sz="2000" b="1" dirty="0" smtClean="0"/>
              <a:t>Floss</a:t>
            </a:r>
          </a:p>
          <a:p>
            <a:r>
              <a:rPr lang="en-US" sz="2000" b="1" dirty="0" smtClean="0"/>
              <a:t>Pumice</a:t>
            </a:r>
          </a:p>
          <a:p>
            <a:r>
              <a:rPr lang="en-US" sz="2000" b="1" dirty="0" smtClean="0"/>
              <a:t>Fluoride varnish</a:t>
            </a:r>
            <a:endParaRPr lang="en-US" sz="2000" b="1" dirty="0"/>
          </a:p>
          <a:p>
            <a:r>
              <a:rPr lang="en-US" sz="2000" b="1" dirty="0" err="1" smtClean="0"/>
              <a:t>Enviropouch</a:t>
            </a:r>
            <a:r>
              <a:rPr lang="en-US" sz="2000" b="1" dirty="0"/>
              <a:t> </a:t>
            </a:r>
            <a:endParaRPr lang="en-US" sz="2000" b="1" dirty="0" smtClean="0"/>
          </a:p>
          <a:p>
            <a:r>
              <a:rPr lang="en-US" sz="2000" b="1" dirty="0" smtClean="0"/>
              <a:t>Sterilization bags</a:t>
            </a:r>
          </a:p>
          <a:p>
            <a:r>
              <a:rPr lang="en-US" sz="2000" b="1" dirty="0" smtClean="0"/>
              <a:t>Hand </a:t>
            </a:r>
            <a:r>
              <a:rPr lang="en-US" sz="2000" b="1" dirty="0"/>
              <a:t>Gel</a:t>
            </a:r>
          </a:p>
          <a:p>
            <a:r>
              <a:rPr lang="en-US" sz="2000" b="1" dirty="0" smtClean="0"/>
              <a:t>BP Cuff</a:t>
            </a:r>
          </a:p>
          <a:p>
            <a:r>
              <a:rPr lang="en-US" sz="2000" b="1" dirty="0" smtClean="0"/>
              <a:t>Antimicrobial rinse</a:t>
            </a:r>
          </a:p>
          <a:p>
            <a:r>
              <a:rPr lang="en-US" sz="2000" b="1" dirty="0" smtClean="0"/>
              <a:t>Oral Hygiene products &amp; aids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454" y="382137"/>
            <a:ext cx="3001828" cy="2252779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44" y="1368074"/>
            <a:ext cx="1781497" cy="126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0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267" y="624110"/>
            <a:ext cx="9771346" cy="972678"/>
          </a:xfrm>
        </p:spPr>
        <p:txBody>
          <a:bodyPr/>
          <a:lstStyle/>
          <a:p>
            <a:r>
              <a:rPr lang="en-US" b="1" dirty="0" smtClean="0"/>
              <a:t>Preparation and Transport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3267" y="1692322"/>
            <a:ext cx="9771345" cy="4522498"/>
          </a:xfrm>
        </p:spPr>
        <p:txBody>
          <a:bodyPr/>
          <a:lstStyle/>
          <a:p>
            <a:r>
              <a:rPr lang="nn-NO" b="1" dirty="0">
                <a:hlinkClick r:id="rId2" tooltip="Rock N Roller Multicart Model R2 Micro"/>
              </a:rPr>
              <a:t>Rock N Roller Multicart Model R2 </a:t>
            </a:r>
            <a:r>
              <a:rPr lang="nn-NO" b="1" dirty="0" smtClean="0">
                <a:hlinkClick r:id="rId2" tooltip="Rock N Roller Multicart Model R2 Micro"/>
              </a:rPr>
              <a:t>Micro </a:t>
            </a:r>
            <a:r>
              <a:rPr lang="nn-NO" b="1" dirty="0" smtClean="0"/>
              <a:t> by Rock-N-Roller $74.00 Amazon</a:t>
            </a:r>
            <a:endParaRPr lang="nn-NO" b="1" dirty="0"/>
          </a:p>
          <a:p>
            <a:r>
              <a:rPr lang="en-US" b="1" dirty="0" smtClean="0"/>
              <a:t>Plastic tubs with lock-down handles</a:t>
            </a:r>
          </a:p>
          <a:p>
            <a:r>
              <a:rPr lang="en-US" b="1" dirty="0" smtClean="0"/>
              <a:t>Biohazard label required for “dirty” tub</a:t>
            </a:r>
          </a:p>
          <a:p>
            <a:r>
              <a:rPr lang="en-US" b="1" dirty="0" smtClean="0"/>
              <a:t>Chair plastic barrier used as liner for dirty tub</a:t>
            </a:r>
          </a:p>
          <a:p>
            <a:r>
              <a:rPr lang="en-US" b="1" dirty="0" smtClean="0"/>
              <a:t>Cassettes for instruments</a:t>
            </a:r>
          </a:p>
          <a:p>
            <a:pPr lvl="1"/>
            <a:r>
              <a:rPr lang="en-US" b="1" dirty="0"/>
              <a:t>Cassette holds 8 instruments. Exterior Dimensions 3" x 8" x 1.5" (76 mm x 203 mm x 38 mm) </a:t>
            </a:r>
            <a:endParaRPr lang="en-US" b="1" dirty="0" smtClean="0"/>
          </a:p>
          <a:p>
            <a:pPr lvl="1"/>
            <a:r>
              <a:rPr lang="en-US" b="1" dirty="0" smtClean="0"/>
              <a:t>Cassette </a:t>
            </a:r>
            <a:r>
              <a:rPr lang="en-US" b="1" dirty="0"/>
              <a:t>holds 14 instruments. Exterior Dimensions 4.5" x 8" x 1.5" (114 mm x 203 mm x 38 mm) </a:t>
            </a:r>
            <a:endParaRPr lang="en-US" b="1" dirty="0" smtClean="0"/>
          </a:p>
          <a:p>
            <a:r>
              <a:rPr lang="en-US" b="1" dirty="0" smtClean="0"/>
              <a:t>Sterilization pouches to contain cassettes</a:t>
            </a:r>
          </a:p>
          <a:p>
            <a:r>
              <a:rPr lang="en-US" b="1" dirty="0" err="1" smtClean="0"/>
              <a:t>Enviropouch</a:t>
            </a:r>
            <a:r>
              <a:rPr lang="en-US" b="1" dirty="0" smtClean="0"/>
              <a:t> for cassettes, instruments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7944" y="193667"/>
            <a:ext cx="1784506" cy="1498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2552" y="2122765"/>
            <a:ext cx="1529898" cy="15298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3348" y="4661847"/>
            <a:ext cx="2309102" cy="184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6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585" y="624110"/>
            <a:ext cx="9280027" cy="70830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Mechanical </a:t>
            </a:r>
            <a:r>
              <a:rPr lang="en-US" b="1" dirty="0"/>
              <a:t>Assembly ADU-17 Express Portable Dental </a:t>
            </a:r>
            <a:r>
              <a:rPr lang="en-US" b="1" dirty="0" smtClean="0"/>
              <a:t>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789694"/>
            <a:ext cx="8915400" cy="3121527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hlinkClick r:id="rId2"/>
              </a:rPr>
              <a:t>Set-up and </a:t>
            </a:r>
            <a:r>
              <a:rPr lang="en-US" sz="2400" b="1" dirty="0" smtClean="0">
                <a:hlinkClick r:id="rId2"/>
              </a:rPr>
              <a:t>Break-down</a:t>
            </a:r>
            <a:endParaRPr lang="en-US" sz="2400" b="1" dirty="0" smtClean="0"/>
          </a:p>
          <a:p>
            <a:endParaRPr lang="en-US" sz="2400" b="1" dirty="0" smtClean="0"/>
          </a:p>
          <a:p>
            <a:r>
              <a:rPr lang="en-US" sz="2400" b="1" dirty="0" smtClean="0">
                <a:hlinkClick r:id="rId3"/>
              </a:rPr>
              <a:t>Operation &amp; Maintenance Instruction Manual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7377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1361</TotalTime>
  <Words>425</Words>
  <Application>Microsoft Office PowerPoint</Application>
  <PresentationFormat>Widescreen</PresentationFormat>
  <Paragraphs>127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Wisp</vt:lpstr>
      <vt:lpstr>Portable Prevention Guidelines for the RDH</vt:lpstr>
      <vt:lpstr>Objectives</vt:lpstr>
      <vt:lpstr>Dental Hygiene Practice Requirements </vt:lpstr>
      <vt:lpstr>Organization for Safety, Asepsis and Prevention (OSAP) Checklists</vt:lpstr>
      <vt:lpstr>Portable Products Manufacturers</vt:lpstr>
      <vt:lpstr>Portable Products</vt:lpstr>
      <vt:lpstr>Armamentarium</vt:lpstr>
      <vt:lpstr>Preparation and Transport</vt:lpstr>
      <vt:lpstr>Mechanical Assembly ADU-17 Express Portable Dental System</vt:lpstr>
      <vt:lpstr>Asepsis Regimen</vt:lpstr>
      <vt:lpstr>Record keeping</vt:lpstr>
      <vt:lpstr>Summary</vt:lpstr>
      <vt:lpstr>References</vt:lpstr>
      <vt:lpstr>Questions?</vt:lpstr>
    </vt:vector>
  </TitlesOfParts>
  <Company>Georgia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Portable Prevention Guidelines for the RDH</dc:title>
  <dc:creator>Pam Cushenan</dc:creator>
  <cp:lastModifiedBy>Pam Cushenan</cp:lastModifiedBy>
  <cp:revision>62</cp:revision>
  <cp:lastPrinted>2017-11-03T12:55:14Z</cp:lastPrinted>
  <dcterms:created xsi:type="dcterms:W3CDTF">2017-10-08T22:25:33Z</dcterms:created>
  <dcterms:modified xsi:type="dcterms:W3CDTF">2017-11-03T13:01:20Z</dcterms:modified>
</cp:coreProperties>
</file>