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64" r:id="rId4"/>
    <p:sldId id="261" r:id="rId5"/>
    <p:sldId id="259" r:id="rId6"/>
    <p:sldId id="260" r:id="rId7"/>
    <p:sldId id="258" r:id="rId8"/>
    <p:sldId id="266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81" autoAdjust="0"/>
    <p:restoredTop sz="94660"/>
  </p:normalViewPr>
  <p:slideViewPr>
    <p:cSldViewPr snapToGrid="0">
      <p:cViewPr varScale="1">
        <p:scale>
          <a:sx n="73" d="100"/>
          <a:sy n="73" d="100"/>
        </p:scale>
        <p:origin x="6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094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558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923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5180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692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843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710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4459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7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626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944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980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838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581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19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2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654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392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ftsmiles.com/" TargetMode="External"/><Relationship Id="rId2" Type="http://schemas.openxmlformats.org/officeDocument/2006/relationships/hyperlink" Target="mailto:pam@softsmiles.ne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hyperlink" Target="http://www.gdha.org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new </a:t>
            </a:r>
            <a:br>
              <a:rPr lang="en-US" dirty="0" smtClean="0"/>
            </a:br>
            <a:r>
              <a:rPr lang="en-US" dirty="0" smtClean="0"/>
              <a:t>Access to Oral Health Law HB 154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It’s time for a clean start in Georgia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81051" y="4702629"/>
            <a:ext cx="81120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Pam Cushenan, RDH, MS</a:t>
            </a:r>
          </a:p>
          <a:p>
            <a:pPr algn="ctr"/>
            <a:r>
              <a:rPr lang="en-US" dirty="0" smtClean="0"/>
              <a:t>GDHA Advocacy Chair; ADHA Delegate</a:t>
            </a:r>
          </a:p>
          <a:p>
            <a:pPr algn="ctr"/>
            <a:r>
              <a:rPr lang="en-US" b="1" dirty="0" smtClean="0">
                <a:hlinkClick r:id="rId2"/>
              </a:rPr>
              <a:t>pam@softsmiles.net</a:t>
            </a:r>
            <a:endParaRPr lang="en-US" b="1" dirty="0" smtClean="0"/>
          </a:p>
          <a:p>
            <a:pPr algn="ctr"/>
            <a:r>
              <a:rPr lang="en-US" b="1" dirty="0" smtClean="0">
                <a:hlinkClick r:id="rId3"/>
              </a:rPr>
              <a:t>www.softsmiles.com</a:t>
            </a:r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79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214694"/>
            <a:ext cx="10363826" cy="4395968"/>
          </a:xfrm>
        </p:spPr>
        <p:txBody>
          <a:bodyPr/>
          <a:lstStyle/>
          <a:p>
            <a:r>
              <a:rPr lang="en-US" sz="2400" dirty="0"/>
              <a:t>Discuss status of oral health law</a:t>
            </a:r>
          </a:p>
          <a:p>
            <a:r>
              <a:rPr lang="en-US" sz="2400" dirty="0"/>
              <a:t>Forecast transition process into implementation within safety-net settings</a:t>
            </a:r>
          </a:p>
          <a:p>
            <a:r>
              <a:rPr lang="en-US" sz="2400" dirty="0" smtClean="0"/>
              <a:t>Describe intent of the law</a:t>
            </a:r>
          </a:p>
          <a:p>
            <a:r>
              <a:rPr lang="en-US" sz="2400" dirty="0" smtClean="0"/>
              <a:t>State </a:t>
            </a:r>
            <a:r>
              <a:rPr lang="en-US" sz="2400" dirty="0" smtClean="0"/>
              <a:t>HOW the GDHA Network represents you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60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This Law so important to Georgians?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802674"/>
            <a:ext cx="10363825" cy="4833257"/>
          </a:xfrm>
        </p:spPr>
        <p:txBody>
          <a:bodyPr>
            <a:normAutofit/>
          </a:bodyPr>
          <a:lstStyle/>
          <a:p>
            <a:r>
              <a:rPr lang="en-US" dirty="0"/>
              <a:t>one-third of older adults have untreated tooth decay </a:t>
            </a:r>
            <a:endParaRPr lang="en-US" dirty="0" smtClean="0"/>
          </a:p>
          <a:p>
            <a:r>
              <a:rPr lang="en-US" dirty="0" smtClean="0"/>
              <a:t>nearly </a:t>
            </a:r>
            <a:r>
              <a:rPr lang="en-US" dirty="0"/>
              <a:t>25 percent of adults ages 65 to 74 have severe gum </a:t>
            </a:r>
            <a:r>
              <a:rPr lang="en-US" dirty="0" smtClean="0"/>
              <a:t>disease</a:t>
            </a:r>
          </a:p>
          <a:p>
            <a:r>
              <a:rPr lang="en-US" dirty="0"/>
              <a:t>a significant percentage of lower income children in Georgia do not have </a:t>
            </a:r>
            <a:r>
              <a:rPr lang="en-US" dirty="0" smtClean="0"/>
              <a:t>adequate access </a:t>
            </a:r>
            <a:r>
              <a:rPr lang="en-US" dirty="0"/>
              <a:t>to dental care, putting them at significant risk of developing tooth decay and </a:t>
            </a:r>
            <a:r>
              <a:rPr lang="en-US" dirty="0" smtClean="0"/>
              <a:t>other oral </a:t>
            </a:r>
            <a:r>
              <a:rPr lang="en-US" dirty="0"/>
              <a:t>health </a:t>
            </a:r>
            <a:r>
              <a:rPr lang="en-US" dirty="0" smtClean="0"/>
              <a:t>conditions</a:t>
            </a:r>
          </a:p>
          <a:p>
            <a:r>
              <a:rPr lang="en-US" dirty="0"/>
              <a:t>In 2016, 4,106 Georgians sought emergency dental care at Grady Memorial </a:t>
            </a:r>
            <a:r>
              <a:rPr lang="en-US" dirty="0" smtClean="0"/>
              <a:t>Hospital at </a:t>
            </a:r>
            <a:r>
              <a:rPr lang="en-US" dirty="0"/>
              <a:t>a cost of $1.75 </a:t>
            </a:r>
            <a:r>
              <a:rPr lang="en-US" dirty="0" smtClean="0"/>
              <a:t>million</a:t>
            </a:r>
          </a:p>
          <a:p>
            <a:r>
              <a:rPr lang="en-US" dirty="0"/>
              <a:t>Of Georgia's 159 counties, 118 are considered dental health professional </a:t>
            </a:r>
            <a:r>
              <a:rPr lang="en-US" dirty="0" smtClean="0"/>
              <a:t>shortage areas</a:t>
            </a:r>
          </a:p>
          <a:p>
            <a:r>
              <a:rPr lang="en-US" dirty="0"/>
              <a:t>Preventative care is the most cost-effective care that can be delivered to the public</a:t>
            </a:r>
          </a:p>
        </p:txBody>
      </p:sp>
    </p:spTree>
    <p:extLst>
      <p:ext uri="{BB962C8B-B14F-4D97-AF65-F5344CB8AC3E}">
        <p14:creationId xmlns:p14="http://schemas.microsoft.com/office/powerpoint/2010/main" val="181253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Transitioning into Safety-net settings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088108"/>
            <a:ext cx="10363826" cy="4080680"/>
          </a:xfrm>
        </p:spPr>
        <p:txBody>
          <a:bodyPr/>
          <a:lstStyle/>
          <a:p>
            <a:r>
              <a:rPr lang="en-US" sz="2400" dirty="0"/>
              <a:t>Implementation Date</a:t>
            </a:r>
            <a:r>
              <a:rPr lang="en-US" sz="2400" dirty="0" smtClean="0"/>
              <a:t>:</a:t>
            </a:r>
          </a:p>
          <a:p>
            <a:pPr lvl="1"/>
            <a:r>
              <a:rPr lang="en-US" sz="2200" dirty="0"/>
              <a:t>January 1, </a:t>
            </a:r>
            <a:r>
              <a:rPr lang="en-US" sz="2200" dirty="0" smtClean="0"/>
              <a:t>2018</a:t>
            </a:r>
          </a:p>
          <a:p>
            <a:r>
              <a:rPr lang="en-US" sz="2400" dirty="0" smtClean="0"/>
              <a:t>Tool Kit </a:t>
            </a:r>
            <a:r>
              <a:rPr lang="en-US" sz="2400" dirty="0" smtClean="0"/>
              <a:t>Development Teams</a:t>
            </a:r>
            <a:endParaRPr lang="en-US" sz="2400" dirty="0" smtClean="0"/>
          </a:p>
          <a:p>
            <a:pPr lvl="1"/>
            <a:r>
              <a:rPr lang="en-US" sz="2200" dirty="0" smtClean="0"/>
              <a:t>Grady hospital</a:t>
            </a:r>
          </a:p>
          <a:p>
            <a:pPr lvl="2"/>
            <a:r>
              <a:rPr lang="en-US" sz="2000" dirty="0" smtClean="0"/>
              <a:t>Dr. David Reznik; Dr. Charles </a:t>
            </a:r>
            <a:r>
              <a:rPr lang="en-US" sz="2000" dirty="0" smtClean="0"/>
              <a:t>Moore</a:t>
            </a:r>
            <a:endParaRPr lang="en-US" sz="2000" dirty="0" smtClean="0"/>
          </a:p>
          <a:p>
            <a:pPr lvl="1"/>
            <a:r>
              <a:rPr lang="en-US" sz="2200" dirty="0" smtClean="0"/>
              <a:t>Wesley Woods/</a:t>
            </a:r>
            <a:r>
              <a:rPr lang="en-US" sz="2200" dirty="0" err="1" smtClean="0"/>
              <a:t>emory</a:t>
            </a:r>
            <a:endParaRPr lang="en-US" sz="2200" dirty="0" smtClean="0"/>
          </a:p>
          <a:p>
            <a:pPr lvl="2"/>
            <a:r>
              <a:rPr lang="en-US" sz="2000" dirty="0" smtClean="0"/>
              <a:t>Dr. Kevin Hendler</a:t>
            </a:r>
          </a:p>
          <a:p>
            <a:pPr lvl="1"/>
            <a:endParaRPr lang="en-US" sz="2200" dirty="0" smtClean="0"/>
          </a:p>
          <a:p>
            <a:endParaRPr lang="en-US" sz="2400" dirty="0"/>
          </a:p>
          <a:p>
            <a:pPr lvl="1"/>
            <a:endParaRPr lang="en-US" sz="2200" dirty="0"/>
          </a:p>
          <a:p>
            <a:pPr lvl="1"/>
            <a:endParaRPr lang="en-US" sz="22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24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334537"/>
            <a:ext cx="10364451" cy="1204331"/>
          </a:xfrm>
        </p:spPr>
        <p:txBody>
          <a:bodyPr/>
          <a:lstStyle/>
          <a:p>
            <a:r>
              <a:rPr lang="en-US" dirty="0" smtClean="0"/>
              <a:t>What does this law mean to the RDH?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38868"/>
            <a:ext cx="10363825" cy="5214629"/>
          </a:xfrm>
        </p:spPr>
        <p:txBody>
          <a:bodyPr>
            <a:normAutofit/>
          </a:bodyPr>
          <a:lstStyle/>
          <a:p>
            <a:r>
              <a:rPr lang="en-US" b="1" dirty="0"/>
              <a:t>General </a:t>
            </a:r>
            <a:r>
              <a:rPr lang="en-US" b="1" dirty="0" smtClean="0"/>
              <a:t>Supervision</a:t>
            </a:r>
            <a:r>
              <a:rPr lang="en-US" dirty="0" smtClean="0"/>
              <a:t>: </a:t>
            </a:r>
            <a:r>
              <a:rPr lang="en-US" dirty="0"/>
              <a:t>A </a:t>
            </a:r>
            <a:r>
              <a:rPr lang="en-US" dirty="0" smtClean="0"/>
              <a:t>licensed DDS has authorized the delegable duties of an RDH, but does not require that the DDS be present when such duties are performed</a:t>
            </a:r>
          </a:p>
          <a:p>
            <a:r>
              <a:rPr lang="en-US" dirty="0" smtClean="0"/>
              <a:t>The DDS is not required to authorize general </a:t>
            </a:r>
            <a:r>
              <a:rPr lang="en-US" dirty="0" smtClean="0"/>
              <a:t>supervision of RDH’s or participate in </a:t>
            </a:r>
            <a:r>
              <a:rPr lang="en-US" dirty="0" smtClean="0"/>
              <a:t>the new oral health law (HB 154)</a:t>
            </a:r>
            <a:endParaRPr lang="en-US" dirty="0" smtClean="0"/>
          </a:p>
          <a:p>
            <a:r>
              <a:rPr lang="en-US" dirty="0" smtClean="0"/>
              <a:t>RDH Eligibility: must have practiced for two years; maintain liability insurance, a current license, &amp; current CPR</a:t>
            </a:r>
          </a:p>
          <a:p>
            <a:r>
              <a:rPr lang="en-US" dirty="0" smtClean="0"/>
              <a:t>Preventive services include assessments, education, prophylaxis, sealants, fluoride, and radiographs (by specific standing orders of </a:t>
            </a:r>
            <a:r>
              <a:rPr lang="en-US" dirty="0" err="1" smtClean="0"/>
              <a:t>dds</a:t>
            </a:r>
            <a:r>
              <a:rPr lang="en-US" dirty="0" smtClean="0"/>
              <a:t>)</a:t>
            </a:r>
          </a:p>
          <a:p>
            <a:r>
              <a:rPr lang="en-US" dirty="0" smtClean="0"/>
              <a:t>Private practice: DDS must clinically examine each new patient; must examine patients at least annually</a:t>
            </a:r>
          </a:p>
          <a:p>
            <a:pPr lvl="1"/>
            <a:r>
              <a:rPr lang="en-US" dirty="0" smtClean="0"/>
              <a:t>Patient must be notified in advance of the appointment when the DDS will not be present during subsequent preventive appointments with the RDH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75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00722"/>
            <a:ext cx="10364451" cy="1360449"/>
          </a:xfrm>
        </p:spPr>
        <p:txBody>
          <a:bodyPr/>
          <a:lstStyle/>
          <a:p>
            <a:r>
              <a:rPr lang="en-US" dirty="0" smtClean="0"/>
              <a:t>Safety-net settings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5" y="1427357"/>
            <a:ext cx="10363826" cy="5218770"/>
          </a:xfrm>
        </p:spPr>
        <p:txBody>
          <a:bodyPr>
            <a:normAutofit lnSpcReduction="10000"/>
          </a:bodyPr>
          <a:lstStyle/>
          <a:p>
            <a:r>
              <a:rPr lang="en-US" sz="2400" dirty="0" err="1" smtClean="0"/>
              <a:t>Dds</a:t>
            </a:r>
            <a:r>
              <a:rPr lang="en-US" sz="2400" dirty="0" smtClean="0"/>
              <a:t> must have a physical office within 50 miles of the </a:t>
            </a:r>
            <a:r>
              <a:rPr lang="en-US" sz="2400" dirty="0" smtClean="0"/>
              <a:t>safety-net setting</a:t>
            </a:r>
            <a:endParaRPr lang="en-US" sz="2400" dirty="0" smtClean="0"/>
          </a:p>
          <a:p>
            <a:pPr lvl="1"/>
            <a:r>
              <a:rPr lang="en-US" sz="2200" dirty="0" smtClean="0"/>
              <a:t>may only authorize up to 4 RDH’s to provide dh services </a:t>
            </a:r>
          </a:p>
          <a:p>
            <a:r>
              <a:rPr lang="en-US" sz="2400" dirty="0" smtClean="0"/>
              <a:t>DDS discretion whether or not to require an initial exam of patient prior to DH Services</a:t>
            </a:r>
          </a:p>
          <a:p>
            <a:r>
              <a:rPr lang="en-US" sz="2400" dirty="0" err="1" smtClean="0"/>
              <a:t>Rdh</a:t>
            </a:r>
            <a:r>
              <a:rPr lang="en-US" sz="2400" dirty="0" smtClean="0"/>
              <a:t> required to </a:t>
            </a:r>
            <a:r>
              <a:rPr lang="en-US" sz="2400" dirty="0" smtClean="0"/>
              <a:t>investigate and be knowledgeable of </a:t>
            </a:r>
            <a:r>
              <a:rPr lang="en-US" sz="2400" dirty="0" smtClean="0"/>
              <a:t>medical emergency protocols &amp; procedures in service settings</a:t>
            </a:r>
          </a:p>
          <a:p>
            <a:r>
              <a:rPr lang="en-US" sz="2400" dirty="0" smtClean="0"/>
              <a:t>All patients must receive in writing the name &amp; license # of the RDH Provider &amp; Authorizing </a:t>
            </a:r>
            <a:r>
              <a:rPr lang="en-US" sz="2400" dirty="0" err="1" smtClean="0"/>
              <a:t>dds</a:t>
            </a:r>
            <a:endParaRPr lang="en-US" sz="2400" dirty="0" smtClean="0"/>
          </a:p>
          <a:p>
            <a:r>
              <a:rPr lang="en-US" sz="2400" dirty="0" smtClean="0"/>
              <a:t>Patients must receive statement to seek more thorough exam from </a:t>
            </a:r>
            <a:r>
              <a:rPr lang="en-US" sz="2400" dirty="0" err="1" smtClean="0"/>
              <a:t>dds</a:t>
            </a:r>
            <a:r>
              <a:rPr lang="en-US" sz="2400" dirty="0" smtClean="0"/>
              <a:t> within 90 days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4792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38000">
              <a:schemeClr val="bg2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334537"/>
            <a:ext cx="10364451" cy="1405053"/>
          </a:xfrm>
        </p:spPr>
        <p:txBody>
          <a:bodyPr/>
          <a:lstStyle/>
          <a:p>
            <a:r>
              <a:rPr lang="en-US" dirty="0" smtClean="0"/>
              <a:t>Safety-net settings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3225" y="618517"/>
            <a:ext cx="2124683" cy="2124683"/>
          </a:xfrm>
          <a:prstGeom prst="rect">
            <a:avLst/>
          </a:prstGeom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</p:pic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739590"/>
            <a:ext cx="10363826" cy="4051609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Title I Schools</a:t>
            </a:r>
          </a:p>
          <a:p>
            <a:r>
              <a:rPr lang="en-US" sz="2400" b="1" dirty="0" smtClean="0"/>
              <a:t>Hospitals</a:t>
            </a:r>
          </a:p>
          <a:p>
            <a:r>
              <a:rPr lang="en-US" sz="2400" b="1" dirty="0" smtClean="0"/>
              <a:t>Long-Term-Care settings</a:t>
            </a:r>
          </a:p>
          <a:p>
            <a:r>
              <a:rPr lang="en-US" sz="2400" b="1" dirty="0" smtClean="0"/>
              <a:t>Family violence Shelters</a:t>
            </a:r>
          </a:p>
          <a:p>
            <a:r>
              <a:rPr lang="en-US" sz="2400" b="1" dirty="0" smtClean="0"/>
              <a:t>Hospices</a:t>
            </a:r>
          </a:p>
          <a:p>
            <a:r>
              <a:rPr lang="en-US" sz="2400" b="1" dirty="0" smtClean="0"/>
              <a:t>FQHC’s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6130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87981"/>
          </a:xfrm>
        </p:spPr>
        <p:txBody>
          <a:bodyPr/>
          <a:lstStyle/>
          <a:p>
            <a:r>
              <a:rPr lang="en-US" dirty="0" smtClean="0"/>
              <a:t>GDHA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5" y="1628078"/>
            <a:ext cx="10363826" cy="4828478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GDHA carefully monitors the profession of dental </a:t>
            </a:r>
            <a:r>
              <a:rPr lang="en-US" dirty="0" smtClean="0"/>
              <a:t>hygiene</a:t>
            </a:r>
          </a:p>
          <a:p>
            <a:pPr lvl="1"/>
            <a:r>
              <a:rPr lang="en-US" dirty="0" smtClean="0"/>
              <a:t>Go to </a:t>
            </a:r>
            <a:r>
              <a:rPr lang="en-US" b="1" dirty="0" smtClean="0">
                <a:hlinkClick r:id="rId2"/>
              </a:rPr>
              <a:t>www.gdha.org</a:t>
            </a:r>
            <a:r>
              <a:rPr lang="en-US" dirty="0" smtClean="0"/>
              <a:t> for the FAQ’s regarding the new law</a:t>
            </a:r>
            <a:endParaRPr lang="en-US" dirty="0" smtClean="0"/>
          </a:p>
          <a:p>
            <a:r>
              <a:rPr lang="en-US" dirty="0" smtClean="0"/>
              <a:t>Maintains a presence at the Georgia Board of </a:t>
            </a:r>
            <a:r>
              <a:rPr lang="en-US" dirty="0" err="1" smtClean="0"/>
              <a:t>Dentisty</a:t>
            </a:r>
            <a:endParaRPr lang="en-US" dirty="0" smtClean="0"/>
          </a:p>
          <a:p>
            <a:r>
              <a:rPr lang="en-US" dirty="0" smtClean="0"/>
              <a:t>Collaborates with organizational and legislative leadership</a:t>
            </a:r>
          </a:p>
          <a:p>
            <a:r>
              <a:rPr lang="en-US" dirty="0" smtClean="0"/>
              <a:t>Represents the interests of Georgia dental hygienists </a:t>
            </a:r>
          </a:p>
          <a:p>
            <a:pPr lvl="1"/>
            <a:r>
              <a:rPr lang="en-US" dirty="0" smtClean="0"/>
              <a:t>On August 7, 2017, the GBOD posted intent to amend rule 150-9-01 that would have exceeded the intent of the law</a:t>
            </a:r>
          </a:p>
          <a:p>
            <a:pPr lvl="1"/>
            <a:r>
              <a:rPr lang="en-US" dirty="0" smtClean="0"/>
              <a:t>GDHA immediately responded with a comprehensive letter to oppose these changes</a:t>
            </a:r>
          </a:p>
          <a:p>
            <a:pPr lvl="1"/>
            <a:r>
              <a:rPr lang="en-US" dirty="0" smtClean="0"/>
              <a:t>The proposed rule changes were withdrawn</a:t>
            </a:r>
          </a:p>
          <a:p>
            <a:pPr lvl="1"/>
            <a:r>
              <a:rPr lang="en-US" dirty="0" smtClean="0"/>
              <a:t>At this time, there are no posted rules for general DA’s nor training curriculum proposals</a:t>
            </a:r>
          </a:p>
          <a:p>
            <a:pPr lvl="1"/>
            <a:r>
              <a:rPr lang="en-US" dirty="0" smtClean="0"/>
              <a:t>We will keep our membership posted of any changes</a:t>
            </a:r>
          </a:p>
          <a:p>
            <a:pPr lvl="1"/>
            <a:r>
              <a:rPr lang="en-US" dirty="0" smtClean="0"/>
              <a:t>Next GBOD meeting: December 4, 2017 @ 10 </a:t>
            </a:r>
            <a:r>
              <a:rPr lang="en-US" dirty="0" smtClean="0"/>
              <a:t>AM for hearing of RDH rules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7883" y="104078"/>
            <a:ext cx="3048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46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1910687"/>
            <a:ext cx="10363826" cy="4094327"/>
          </a:xfrm>
        </p:spPr>
        <p:txBody>
          <a:bodyPr>
            <a:normAutofit/>
          </a:bodyPr>
          <a:lstStyle/>
          <a:p>
            <a:r>
              <a:rPr lang="en-US" dirty="0" smtClean="0"/>
              <a:t>2018 begins a new era in dentistry for Georgia</a:t>
            </a:r>
          </a:p>
          <a:p>
            <a:pPr lvl="1"/>
            <a:r>
              <a:rPr lang="en-US" dirty="0" smtClean="0"/>
              <a:t>The future is bright!!!</a:t>
            </a:r>
          </a:p>
          <a:p>
            <a:r>
              <a:rPr lang="en-US" dirty="0"/>
              <a:t>Encourage your DDS to expand the practice into safety-net </a:t>
            </a:r>
            <a:r>
              <a:rPr lang="en-US" dirty="0" smtClean="0"/>
              <a:t>settings</a:t>
            </a:r>
            <a:endParaRPr lang="en-US" dirty="0"/>
          </a:p>
          <a:p>
            <a:r>
              <a:rPr lang="en-US" dirty="0" smtClean="0"/>
              <a:t>ADHA </a:t>
            </a:r>
            <a:r>
              <a:rPr lang="en-US" dirty="0"/>
              <a:t>Georgia </a:t>
            </a:r>
            <a:r>
              <a:rPr lang="en-US" dirty="0" smtClean="0"/>
              <a:t>membership equals </a:t>
            </a:r>
          </a:p>
          <a:p>
            <a:pPr lvl="1"/>
            <a:r>
              <a:rPr lang="en-US" dirty="0" smtClean="0"/>
              <a:t>Free &amp; reduced fee cutting-edge </a:t>
            </a:r>
            <a:r>
              <a:rPr lang="en-US" dirty="0"/>
              <a:t>dental hygiene </a:t>
            </a:r>
            <a:r>
              <a:rPr lang="en-US" dirty="0" smtClean="0"/>
              <a:t>education</a:t>
            </a:r>
          </a:p>
          <a:p>
            <a:pPr lvl="1"/>
            <a:r>
              <a:rPr lang="en-US" dirty="0" smtClean="0"/>
              <a:t>Great networking prospects</a:t>
            </a:r>
          </a:p>
          <a:p>
            <a:pPr lvl="1"/>
            <a:r>
              <a:rPr lang="en-US" dirty="0" smtClean="0"/>
              <a:t>low-cost liability insurance</a:t>
            </a:r>
          </a:p>
          <a:p>
            <a:pPr lvl="1"/>
            <a:r>
              <a:rPr lang="en-US" dirty="0" smtClean="0"/>
              <a:t>Leadership-building opportunities</a:t>
            </a:r>
          </a:p>
          <a:p>
            <a:pPr lvl="1"/>
            <a:r>
              <a:rPr lang="en-US" dirty="0" smtClean="0"/>
              <a:t>&amp; support </a:t>
            </a:r>
            <a:r>
              <a:rPr lang="en-US" dirty="0" smtClean="0"/>
              <a:t>in </a:t>
            </a:r>
            <a:r>
              <a:rPr lang="en-US" dirty="0" smtClean="0"/>
              <a:t>the promotion of the dental hygiene profession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3954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303</TotalTime>
  <Words>618</Words>
  <Application>Microsoft Office PowerPoint</Application>
  <PresentationFormat>Widescreen</PresentationFormat>
  <Paragraphs>74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Tw Cen MT</vt:lpstr>
      <vt:lpstr>Droplet</vt:lpstr>
      <vt:lpstr>the new  Access to Oral Health Law HB 154</vt:lpstr>
      <vt:lpstr>Objectives</vt:lpstr>
      <vt:lpstr>Why Is This Law so important to Georgians?</vt:lpstr>
      <vt:lpstr>Transitioning into Safety-net settings</vt:lpstr>
      <vt:lpstr>What does this law mean to the RDH?</vt:lpstr>
      <vt:lpstr>Safety-net settings</vt:lpstr>
      <vt:lpstr>Safety-net settings</vt:lpstr>
      <vt:lpstr>GDHA Network</vt:lpstr>
      <vt:lpstr>Conclusion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does the new  Access to Oral Health Law mean to you?</dc:title>
  <dc:creator>Cushenan, Pamela</dc:creator>
  <cp:lastModifiedBy>Pam Cushenan</cp:lastModifiedBy>
  <cp:revision>26</cp:revision>
  <dcterms:created xsi:type="dcterms:W3CDTF">2017-07-03T15:38:22Z</dcterms:created>
  <dcterms:modified xsi:type="dcterms:W3CDTF">2017-11-05T19:02:32Z</dcterms:modified>
</cp:coreProperties>
</file>