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64592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9"/>
  </p:normalViewPr>
  <p:slideViewPr>
    <p:cSldViewPr snapToGrid="0">
      <p:cViewPr varScale="1">
        <p:scale>
          <a:sx n="13" d="100"/>
          <a:sy n="13" d="100"/>
        </p:scale>
        <p:origin x="2532" y="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F7B83-6A32-594F-BBC3-BEC533C82E62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67013" y="1143000"/>
            <a:ext cx="1323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3A494-6116-494E-94E7-F8E6A1BDC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0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633472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3A494-6116-494E-94E7-F8E6A1BDCC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91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6285233"/>
            <a:ext cx="13990320" cy="1337056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0171413"/>
            <a:ext cx="12344400" cy="9272267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50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9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2044700"/>
            <a:ext cx="3549015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2044700"/>
            <a:ext cx="10441305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94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9574541"/>
            <a:ext cx="14196060" cy="15975327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25701001"/>
            <a:ext cx="14196060" cy="8401047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82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8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10223500"/>
            <a:ext cx="699516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10223500"/>
            <a:ext cx="699516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04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2044708"/>
            <a:ext cx="1419606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9414513"/>
            <a:ext cx="6963012" cy="4613907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14028420"/>
            <a:ext cx="6963012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9414513"/>
            <a:ext cx="6997304" cy="4613907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14028420"/>
            <a:ext cx="69973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443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18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2560320"/>
            <a:ext cx="5308520" cy="896112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5529588"/>
            <a:ext cx="8332470" cy="272923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11521440"/>
            <a:ext cx="5308520" cy="21344893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5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2560320"/>
            <a:ext cx="5308520" cy="896112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5529588"/>
            <a:ext cx="8332470" cy="27292300"/>
          </a:xfrm>
        </p:spPr>
        <p:txBody>
          <a:bodyPr anchor="t"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11521440"/>
            <a:ext cx="5308520" cy="21344893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0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2044708"/>
            <a:ext cx="1419606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10223500"/>
            <a:ext cx="1419606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35595568"/>
            <a:ext cx="370332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CF766C-8BB3-2343-86F3-C8FCDAB2699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35595568"/>
            <a:ext cx="555498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35595568"/>
            <a:ext cx="370332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2B3B95-5450-2946-8C8D-1A8D6EA05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6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48315-EF7B-1F64-8624-A2B527BF4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22762"/>
            <a:ext cx="16459200" cy="8503703"/>
          </a:xfrm>
          <a:solidFill>
            <a:schemeClr val="tx2">
              <a:lumMod val="75000"/>
              <a:lumOff val="25000"/>
            </a:schemeClr>
          </a:solidFill>
        </p:spPr>
        <p:txBody>
          <a:bodyPr>
            <a:normAutofit/>
          </a:bodyPr>
          <a:lstStyle/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963613" algn="l"/>
              </a:tabLst>
              <a:defRPr/>
            </a:pPr>
            <a:br>
              <a:rPr lang="en-US" altLang="en-US" sz="8900" b="1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en-US" altLang="en-US" sz="6000" b="1" dirty="0">
                <a:solidFill>
                  <a:schemeClr val="bg1"/>
                </a:solidFill>
                <a:latin typeface="Helvetica" pitchFamily="2" charset="0"/>
              </a:rPr>
              <a:t>The Impact of </a:t>
            </a:r>
            <a:r>
              <a:rPr lang="en-US" altLang="en-US" sz="6000" b="1" dirty="0">
                <a:solidFill>
                  <a:srgbClr val="FFFF00"/>
                </a:solidFill>
                <a:latin typeface="Helvetica" pitchFamily="2" charset="0"/>
              </a:rPr>
              <a:t>Vaping</a:t>
            </a:r>
            <a:r>
              <a:rPr lang="en-US" altLang="en-US" sz="6000" b="1" dirty="0">
                <a:solidFill>
                  <a:schemeClr val="bg1"/>
                </a:solidFill>
                <a:latin typeface="Helvetica" pitchFamily="2" charset="0"/>
              </a:rPr>
              <a:t> </a:t>
            </a:r>
            <a:r>
              <a:rPr lang="en-US" altLang="en-US" sz="6000" b="1" dirty="0">
                <a:solidFill>
                  <a:srgbClr val="FFFF00"/>
                </a:solidFill>
                <a:latin typeface="Helvetica" pitchFamily="2" charset="0"/>
              </a:rPr>
              <a:t>Behavior</a:t>
            </a:r>
            <a:r>
              <a:rPr lang="en-US" altLang="en-US" sz="6000" b="1" dirty="0">
                <a:solidFill>
                  <a:schemeClr val="bg1"/>
                </a:solidFill>
                <a:latin typeface="Helvetica" pitchFamily="2" charset="0"/>
              </a:rPr>
              <a:t> on </a:t>
            </a:r>
            <a:r>
              <a:rPr lang="en-US" altLang="en-US" sz="6000" b="1" dirty="0">
                <a:solidFill>
                  <a:srgbClr val="FFFF00"/>
                </a:solidFill>
                <a:latin typeface="Helvetica" pitchFamily="2" charset="0"/>
              </a:rPr>
              <a:t>Taxonomic</a:t>
            </a:r>
            <a:r>
              <a:rPr lang="en-US" altLang="en-US" sz="6000" b="1" dirty="0">
                <a:solidFill>
                  <a:schemeClr val="bg1"/>
                </a:solidFill>
                <a:latin typeface="Helvetica" pitchFamily="2" charset="0"/>
              </a:rPr>
              <a:t> and </a:t>
            </a:r>
            <a:r>
              <a:rPr lang="en-US" altLang="en-US" sz="6000" b="1" dirty="0">
                <a:solidFill>
                  <a:srgbClr val="FFFF00"/>
                </a:solidFill>
                <a:latin typeface="Helvetica" pitchFamily="2" charset="0"/>
              </a:rPr>
              <a:t>Functional</a:t>
            </a:r>
            <a:r>
              <a:rPr lang="en-US" altLang="en-US" sz="6000" b="1" dirty="0">
                <a:solidFill>
                  <a:schemeClr val="bg1"/>
                </a:solidFill>
                <a:latin typeface="Helvetica" pitchFamily="2" charset="0"/>
              </a:rPr>
              <a:t> </a:t>
            </a:r>
            <a:r>
              <a:rPr lang="en-US" altLang="en-US" sz="6000" b="1" dirty="0">
                <a:solidFill>
                  <a:srgbClr val="FFFF00"/>
                </a:solidFill>
                <a:latin typeface="Helvetica" pitchFamily="2" charset="0"/>
              </a:rPr>
              <a:t>Changes</a:t>
            </a:r>
            <a:r>
              <a:rPr lang="en-US" altLang="en-US" sz="6000" b="1" dirty="0">
                <a:solidFill>
                  <a:schemeClr val="bg1"/>
                </a:solidFill>
                <a:latin typeface="Helvetica" pitchFamily="2" charset="0"/>
              </a:rPr>
              <a:t> within the </a:t>
            </a:r>
            <a:r>
              <a:rPr lang="en-US" altLang="en-US" sz="6000" b="1" dirty="0">
                <a:solidFill>
                  <a:srgbClr val="FFFF00"/>
                </a:solidFill>
                <a:latin typeface="Helvetica" pitchFamily="2" charset="0"/>
              </a:rPr>
              <a:t>Subgingival Microbiome</a:t>
            </a:r>
            <a:br>
              <a:rPr lang="en-US" altLang="en-US" sz="6000" b="1" dirty="0">
                <a:solidFill>
                  <a:srgbClr val="FFFF00"/>
                </a:solidFill>
                <a:latin typeface="Helvetica" pitchFamily="2" charset="0"/>
              </a:rPr>
            </a:b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Helvetica" pitchFamily="2" charset="0"/>
                <a:ea typeface="굴림" panose="020B0600000101010101" pitchFamily="34" charset="-127"/>
                <a:cs typeface="+mn-cs"/>
              </a:rPr>
              <a:t>Irene Yang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, PhD, RN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Xiaojia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 He, PhD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2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Jennifer Jeon, MS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Henry Claussen, PhD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Robert Arthur, PhD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Pam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Cushenan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, MS, ASDH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2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</a:t>
            </a:r>
            <a:b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</a:b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Scott Weaver, PhD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3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Ruiyan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 Luo, PhD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3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Marilyn Black, PhD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2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</a:t>
            </a:r>
            <a:b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</a:b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Jonathan Shannahan, PhD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4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; Christa Wright, PhD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2</a:t>
            </a:r>
            <a:br>
              <a:rPr kumimoji="0" lang="en-US" altLang="en-US" sz="5300" b="1" i="0" u="none" strike="noStrike" kern="1200" cap="none" spc="0" normalizeH="0" baseline="30000" noProof="0" dirty="0">
                <a:ln>
                  <a:noFill/>
                </a:ln>
                <a:solidFill>
                  <a:srgbClr val="00FFF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</a:br>
            <a:r>
              <a:rPr kumimoji="0" lang="en-US" altLang="en-US" sz="3200" b="1" i="0" u="none" strike="noStrike" kern="1200" cap="none" spc="0" normalizeH="0" baseline="3000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1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Emory University, Atlanta, GA; </a:t>
            </a:r>
            <a:r>
              <a:rPr kumimoji="0" lang="en-US" altLang="en-US" sz="3200" b="1" i="0" u="none" strike="noStrike" kern="1200" cap="none" spc="0" normalizeH="0" baseline="3000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2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Chemical Research Institutes, </a:t>
            </a:r>
            <a:b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</a:b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UL Research Institutes, Marietta, GA; </a:t>
            </a:r>
            <a:r>
              <a:rPr kumimoji="0" lang="en-US" altLang="en-US" sz="3200" b="1" i="0" u="none" strike="noStrike" kern="1200" cap="none" spc="0" normalizeH="0" baseline="3000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3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Georgia State University, Atlanta, GA; </a:t>
            </a:r>
            <a:b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</a:br>
            <a:r>
              <a:rPr kumimoji="0" lang="en-US" altLang="en-US" sz="3200" b="1" i="0" u="none" strike="noStrike" kern="1200" cap="none" spc="0" normalizeH="0" baseline="3000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4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Purdue University, West Lafayette, IN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DF3846-E490-E6BD-E55E-48FC60AFED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668" y="165711"/>
            <a:ext cx="7062332" cy="1852414"/>
          </a:xfrm>
          <a:prstGeom prst="rect">
            <a:avLst/>
          </a:prstGeom>
        </p:spPr>
      </p:pic>
      <p:pic>
        <p:nvPicPr>
          <p:cNvPr id="6" name="Picture 5" descr="A logo for a university&#10;&#10;Description automatically generated">
            <a:extLst>
              <a:ext uri="{FF2B5EF4-FFF2-40B4-BE49-F238E27FC236}">
                <a16:creationId xmlns:a16="http://schemas.microsoft.com/office/drawing/2014/main" id="{93F6B9BE-D4EE-3FC2-DE9B-1EB463B882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573" b="9172"/>
          <a:stretch>
            <a:fillRect/>
          </a:stretch>
        </p:blipFill>
        <p:spPr>
          <a:xfrm>
            <a:off x="8376801" y="-98817"/>
            <a:ext cx="2550397" cy="2116942"/>
          </a:xfrm>
          <a:prstGeom prst="rect">
            <a:avLst/>
          </a:prstGeom>
        </p:spPr>
      </p:pic>
      <p:sp>
        <p:nvSpPr>
          <p:cNvPr id="10" name="Rectangle 366">
            <a:extLst>
              <a:ext uri="{FF2B5EF4-FFF2-40B4-BE49-F238E27FC236}">
                <a16:creationId xmlns:a16="http://schemas.microsoft.com/office/drawing/2014/main" id="{F35B5156-E005-F5DF-D651-8872745E0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99" y="8646674"/>
            <a:ext cx="7825179" cy="711200"/>
          </a:xfrm>
          <a:prstGeom prst="rect">
            <a:avLst/>
          </a:prstGeom>
          <a:solidFill>
            <a:srgbClr val="00518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4864" tIns="72432" rIns="144864" bIns="72432" anchor="ctr"/>
          <a:lstStyle>
            <a:lvl1pPr defTabSz="138747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38747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3874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387475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387475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3600" b="1" dirty="0">
                <a:solidFill>
                  <a:schemeClr val="bg1"/>
                </a:solidFill>
                <a:latin typeface="Arial" panose="020B0604020202020204" pitchFamily="34" charset="0"/>
              </a:rPr>
              <a:t>Background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08A38F-26F1-2BBF-9489-1BF7C1C00E6B}"/>
              </a:ext>
            </a:extLst>
          </p:cNvPr>
          <p:cNvSpPr txBox="1"/>
          <p:nvPr/>
        </p:nvSpPr>
        <p:spPr>
          <a:xfrm>
            <a:off x="253998" y="9404622"/>
            <a:ext cx="7825179" cy="3433409"/>
          </a:xfrm>
          <a:prstGeom prst="rect">
            <a:avLst/>
          </a:prstGeom>
          <a:noFill/>
        </p:spPr>
        <p:txBody>
          <a:bodyPr wrap="square" lIns="93129" tIns="46562" rIns="93129" bIns="46562">
            <a:spAutoFit/>
          </a:bodyPr>
          <a:lstStyle/>
          <a:p>
            <a:pPr algn="ctr" eaLnBrk="1" hangingPunct="1">
              <a:defRPr/>
            </a:pPr>
            <a:r>
              <a:rPr 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Vapers are exposed to harmful substances (</a:t>
            </a:r>
            <a:r>
              <a:rPr lang="en-US" sz="3100" b="0" dirty="0" err="1">
                <a:latin typeface="Arial" panose="020B0604020202020204" pitchFamily="34" charset="0"/>
                <a:cs typeface="Arial" panose="020B0604020202020204" pitchFamily="34" charset="0"/>
              </a:rPr>
              <a:t>eg.</a:t>
            </a:r>
            <a:r>
              <a:rPr 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 nicotine, VOCs, and heavy metals).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Exposure varies with vaping behaviors like puff volume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Vaping alters the microbiome taxonomically, suggesting an increased risk for periodontal disease (period), but little is known about functional changes. </a:t>
            </a:r>
          </a:p>
        </p:txBody>
      </p:sp>
      <p:pic>
        <p:nvPicPr>
          <p:cNvPr id="17" name="Picture 16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62BD6709-31B3-F7BF-58F2-41EA121284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70403" y="430927"/>
            <a:ext cx="4526398" cy="1239371"/>
          </a:xfrm>
          <a:prstGeom prst="rect">
            <a:avLst/>
          </a:prstGeom>
        </p:spPr>
      </p:pic>
      <p:sp>
        <p:nvSpPr>
          <p:cNvPr id="20" name="Text Box 8">
            <a:extLst>
              <a:ext uri="{FF2B5EF4-FFF2-40B4-BE49-F238E27FC236}">
                <a16:creationId xmlns:a16="http://schemas.microsoft.com/office/drawing/2014/main" id="{B7AC8AF9-2BF7-8E36-C295-05BDE6F0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6800" y="9258844"/>
            <a:ext cx="7825180" cy="2194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2421" tIns="211208" rIns="422421" bIns="211208" numCol="1" anchor="t" anchorCtr="0" compatLnSpc="1">
            <a:prstTxWarp prst="textNoShape">
              <a:avLst/>
            </a:prstTxWarp>
          </a:bodyPr>
          <a:lstStyle>
            <a:lvl1pPr marL="0" indent="0" algn="ctr" defTabSz="440812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513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658" indent="0" algn="ctr" defTabSz="440812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3252">
                <a:solidFill>
                  <a:schemeClr val="tx1"/>
                </a:solidFill>
                <a:latin typeface="+mn-lt"/>
              </a:defRPr>
            </a:lvl2pPr>
            <a:lvl3pPr marL="931315" indent="0" algn="ctr" defTabSz="440812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1687">
                <a:solidFill>
                  <a:schemeClr val="tx1"/>
                </a:solidFill>
                <a:latin typeface="+mn-lt"/>
              </a:defRPr>
            </a:lvl3pPr>
            <a:lvl4pPr marL="1396967" indent="0" algn="ctr" defTabSz="440812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9810">
                <a:solidFill>
                  <a:schemeClr val="tx1"/>
                </a:solidFill>
                <a:latin typeface="+mn-lt"/>
              </a:defRPr>
            </a:lvl4pPr>
            <a:lvl5pPr marL="1862624" indent="0" algn="ctr" defTabSz="440812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9810">
                <a:solidFill>
                  <a:schemeClr val="tx1"/>
                </a:solidFill>
                <a:latin typeface="+mn-lt"/>
              </a:defRPr>
            </a:lvl5pPr>
            <a:lvl6pPr marL="2328282" indent="0" algn="ctr" defTabSz="2834360" rtl="0" fontAlgn="base">
              <a:spcBef>
                <a:spcPct val="20000"/>
              </a:spcBef>
              <a:spcAft>
                <a:spcPct val="0"/>
              </a:spcAft>
              <a:buNone/>
              <a:defRPr sz="6365">
                <a:solidFill>
                  <a:schemeClr val="tx1"/>
                </a:solidFill>
                <a:latin typeface="+mn-lt"/>
              </a:defRPr>
            </a:lvl6pPr>
            <a:lvl7pPr marL="2793939" indent="0" algn="ctr" defTabSz="2834360" rtl="0" fontAlgn="base">
              <a:spcBef>
                <a:spcPct val="20000"/>
              </a:spcBef>
              <a:spcAft>
                <a:spcPct val="0"/>
              </a:spcAft>
              <a:buNone/>
              <a:defRPr sz="6365">
                <a:solidFill>
                  <a:schemeClr val="tx1"/>
                </a:solidFill>
                <a:latin typeface="+mn-lt"/>
              </a:defRPr>
            </a:lvl7pPr>
            <a:lvl8pPr marL="3259590" indent="0" algn="ctr" defTabSz="2834360" rtl="0" fontAlgn="base">
              <a:spcBef>
                <a:spcPct val="20000"/>
              </a:spcBef>
              <a:spcAft>
                <a:spcPct val="0"/>
              </a:spcAft>
              <a:buNone/>
              <a:defRPr sz="6365">
                <a:solidFill>
                  <a:schemeClr val="tx1"/>
                </a:solidFill>
                <a:latin typeface="+mn-lt"/>
              </a:defRPr>
            </a:lvl8pPr>
            <a:lvl9pPr marL="3725249" indent="0" algn="ctr" defTabSz="2834360" rtl="0" fontAlgn="base">
              <a:spcBef>
                <a:spcPct val="20000"/>
              </a:spcBef>
              <a:spcAft>
                <a:spcPct val="0"/>
              </a:spcAft>
              <a:buNone/>
              <a:defRPr sz="6365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defTabSz="91440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To identify microbial taxonomic and functional alterations associated with vaping behaviors and periodontal disease (</a:t>
            </a:r>
            <a:r>
              <a:rPr kumimoji="0" lang="en-US" sz="31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PerioD</a:t>
            </a:r>
            <a:r>
              <a:rPr kumimoji="0" lang="en-US" sz="3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).</a:t>
            </a:r>
            <a:endParaRPr kumimoji="0" lang="en-US" altLang="en-US" sz="3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65497" marR="0" lvl="0" indent="-465497" algn="l" defTabSz="4408126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861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1" name="Rectangle 363">
            <a:extLst>
              <a:ext uri="{FF2B5EF4-FFF2-40B4-BE49-F238E27FC236}">
                <a16:creationId xmlns:a16="http://schemas.microsoft.com/office/drawing/2014/main" id="{A2536B2E-2493-F4B2-BD83-A67CC054C223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8376801" y="8646674"/>
            <a:ext cx="7825179" cy="711200"/>
          </a:xfrm>
          <a:prstGeom prst="rect">
            <a:avLst/>
          </a:prstGeom>
          <a:solidFill>
            <a:srgbClr val="00518E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144864" tIns="72432" rIns="144864" bIns="72432" anchor="ctr"/>
          <a:lstStyle>
            <a:lvl1pPr defTabSz="138747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38747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3874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387475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387475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1387475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</a:rPr>
              <a:t>Aim</a:t>
            </a:r>
          </a:p>
        </p:txBody>
      </p:sp>
      <p:sp>
        <p:nvSpPr>
          <p:cNvPr id="24" name="Rectangle 369">
            <a:extLst>
              <a:ext uri="{FF2B5EF4-FFF2-40B4-BE49-F238E27FC236}">
                <a16:creationId xmlns:a16="http://schemas.microsoft.com/office/drawing/2014/main" id="{FAA527F7-E665-A32E-93BC-0B0AECBA5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98" y="12935986"/>
            <a:ext cx="7825181" cy="711200"/>
          </a:xfrm>
          <a:prstGeom prst="rect">
            <a:avLst/>
          </a:prstGeom>
          <a:solidFill>
            <a:srgbClr val="00518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4864" tIns="72432" rIns="144864" bIns="72432" anchor="ctr"/>
          <a:lstStyle>
            <a:lvl1pPr defTabSz="138747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38747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3874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387475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387475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3600" b="1" dirty="0">
                <a:solidFill>
                  <a:schemeClr val="bg1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25" name="TextBox 32">
            <a:extLst>
              <a:ext uri="{FF2B5EF4-FFF2-40B4-BE49-F238E27FC236}">
                <a16:creationId xmlns:a16="http://schemas.microsoft.com/office/drawing/2014/main" id="{CFF6D7C3-5E66-7DD2-0BD2-741B9ED7C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998" y="13707001"/>
            <a:ext cx="7825179" cy="8719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129" tIns="46562" rIns="93129" bIns="46562">
            <a:spAutoFit/>
          </a:bodyPr>
          <a:lstStyle>
            <a:lvl1pPr marL="400050" indent="-400050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48 vapers, 22 controls, aged 18–35 with ≥16 natural teeth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Collected saliva, subgingival plaque, puffing behavior (low, medium, and high volumes), and device VOC emissions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Periodontal status via CPITN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16S rRNA sequencing with LDM for differential taxa analysis; functional profiling with </a:t>
            </a:r>
            <a:r>
              <a:rPr lang="en-US" altLang="en-US" sz="3100" b="0" dirty="0" err="1">
                <a:latin typeface="Arial" panose="020B0604020202020204" pitchFamily="34" charset="0"/>
                <a:cs typeface="Arial" panose="020B0604020202020204" pitchFamily="34" charset="0"/>
              </a:rPr>
              <a:t>Microbiomeanalyst</a:t>
            </a:r>
            <a:r>
              <a:rPr lang="en-US" alt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 2.0, and Tax4Fun2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Salivary metabolomics (LC-MS); microbiome-metabolome correlations with Procrustes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Integrated data via </a:t>
            </a:r>
            <a:r>
              <a:rPr lang="en-US" altLang="en-US" sz="3100" b="0" dirty="0" err="1">
                <a:latin typeface="Arial" panose="020B0604020202020204" pitchFamily="34" charset="0"/>
                <a:cs typeface="Arial" panose="020B0604020202020204" pitchFamily="34" charset="0"/>
              </a:rPr>
              <a:t>xMWAS</a:t>
            </a:r>
            <a:endParaRPr lang="en-US" altLang="en-US" sz="31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en-US" sz="3100" b="0" dirty="0">
                <a:latin typeface="Arial" panose="020B0604020202020204" pitchFamily="34" charset="0"/>
                <a:cs typeface="Arial" panose="020B0604020202020204" pitchFamily="34" charset="0"/>
              </a:rPr>
              <a:t>All analyses adjusted for age, sex, race, and sugar intake.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7BBC45C-FEE2-EC81-7A12-C2112BA1E755}"/>
              </a:ext>
            </a:extLst>
          </p:cNvPr>
          <p:cNvSpPr txBox="1"/>
          <p:nvPr/>
        </p:nvSpPr>
        <p:spPr>
          <a:xfrm>
            <a:off x="8376800" y="12940846"/>
            <a:ext cx="7825179" cy="4776149"/>
          </a:xfrm>
          <a:prstGeom prst="rect">
            <a:avLst/>
          </a:prstGeom>
          <a:noFill/>
        </p:spPr>
        <p:txBody>
          <a:bodyPr wrap="square" lIns="93129" tIns="46562" rIns="93129" bIns="46562">
            <a:spAutoFit/>
          </a:bodyPr>
          <a:lstStyle/>
          <a:p>
            <a:pPr lvl="1" indent="-457200" defTabSz="9144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100" dirty="0">
                <a:solidFill>
                  <a:srgbClr val="00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Vapers exhibited decreased abundances of beneficial taxa like </a:t>
            </a:r>
            <a:r>
              <a:rPr lang="en-US" sz="3100" i="1" dirty="0">
                <a:solidFill>
                  <a:srgbClr val="00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Bacteroidetes </a:t>
            </a:r>
            <a:r>
              <a:rPr lang="en-US" sz="3100" dirty="0">
                <a:solidFill>
                  <a:srgbClr val="00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and increases in potentially pathogenic taxa like </a:t>
            </a:r>
            <a:r>
              <a:rPr lang="en-US" sz="3100" i="1" dirty="0">
                <a:solidFill>
                  <a:srgbClr val="00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Spirochaetes </a:t>
            </a:r>
            <a:r>
              <a:rPr lang="en-US" sz="3100" dirty="0">
                <a:solidFill>
                  <a:srgbClr val="00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and </a:t>
            </a:r>
            <a:r>
              <a:rPr lang="en-US" sz="3100" i="1" dirty="0">
                <a:solidFill>
                  <a:srgbClr val="00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Synergistetes. </a:t>
            </a:r>
          </a:p>
          <a:p>
            <a:pPr marL="381000" lvl="1" indent="-381000" defTabSz="9144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100" dirty="0">
                <a:solidFill>
                  <a:srgbClr val="00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Similar shifts of decreasing commensals and increasing pathogens were observed across all puff-volume groups.</a:t>
            </a:r>
          </a:p>
          <a:p>
            <a:pPr marL="381000" lvl="1" indent="-381000" defTabSz="9144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100" dirty="0">
                <a:solidFill>
                  <a:srgbClr val="00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Alpha diversity was significantly lower in high puff volume vapers. </a:t>
            </a:r>
            <a:endParaRPr lang="en-US" sz="3100" i="1" dirty="0">
              <a:solidFill>
                <a:srgbClr val="000000"/>
              </a:solidFill>
              <a:latin typeface="Arial" panose="020B0604020202020204" pitchFamily="34" charset="0"/>
              <a:ea typeface="굴림" panose="020B0600000101010101" pitchFamily="34" charset="-127"/>
              <a:cs typeface="Arial" panose="020B0604020202020204" pitchFamily="34" charset="0"/>
            </a:endParaRPr>
          </a:p>
        </p:txBody>
      </p:sp>
      <p:sp>
        <p:nvSpPr>
          <p:cNvPr id="31" name="Rectangle 369">
            <a:extLst>
              <a:ext uri="{FF2B5EF4-FFF2-40B4-BE49-F238E27FC236}">
                <a16:creationId xmlns:a16="http://schemas.microsoft.com/office/drawing/2014/main" id="{6F9EAA3A-29CB-3713-DA4A-463C07662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6800" y="11534643"/>
            <a:ext cx="7825179" cy="740416"/>
          </a:xfrm>
          <a:prstGeom prst="rect">
            <a:avLst/>
          </a:prstGeom>
          <a:solidFill>
            <a:srgbClr val="00518E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144864" tIns="72432" rIns="144864" bIns="72432" anchor="ctr"/>
          <a:lstStyle>
            <a:lvl1pPr defTabSz="138747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38747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3874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387475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387475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1387475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p:sp>
        <p:nvSpPr>
          <p:cNvPr id="32" name="Rectangle 369">
            <a:extLst>
              <a:ext uri="{FF2B5EF4-FFF2-40B4-BE49-F238E27FC236}">
                <a16:creationId xmlns:a16="http://schemas.microsoft.com/office/drawing/2014/main" id="{939D12BE-AF84-46C6-930A-49619B0C1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6800" y="12386061"/>
            <a:ext cx="4069200" cy="521100"/>
          </a:xfrm>
          <a:prstGeom prst="rect">
            <a:avLst/>
          </a:prstGeom>
          <a:solidFill>
            <a:srgbClr val="00E7E7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144864" tIns="72432" rIns="144864" bIns="72432" anchor="ctr"/>
          <a:lstStyle>
            <a:lvl1pPr defTabSz="138747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38747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3874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387475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387475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1387475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</a:rPr>
              <a:t>Taxonomic Alterations</a:t>
            </a:r>
          </a:p>
        </p:txBody>
      </p:sp>
      <p:pic>
        <p:nvPicPr>
          <p:cNvPr id="38" name="Picture 37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8E5DE10F-2BDA-E627-B424-AFE9834760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3" t="7726" r="68383" b="9013"/>
          <a:stretch>
            <a:fillRect/>
          </a:stretch>
        </p:blipFill>
        <p:spPr>
          <a:xfrm>
            <a:off x="633868" y="22871157"/>
            <a:ext cx="6800295" cy="7432298"/>
          </a:xfrm>
          <a:prstGeom prst="rect">
            <a:avLst/>
          </a:prstGeom>
        </p:spPr>
      </p:pic>
      <p:pic>
        <p:nvPicPr>
          <p:cNvPr id="43" name="Picture 42" descr="A row of colorful bars with black text&#10;&#10;AI-generated content may be incorrect.">
            <a:extLst>
              <a:ext uri="{FF2B5EF4-FFF2-40B4-BE49-F238E27FC236}">
                <a16:creationId xmlns:a16="http://schemas.microsoft.com/office/drawing/2014/main" id="{470DA56D-DEE6-3946-68E2-E6BC38F73233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6184" t="16247" r="3620" b="33203"/>
          <a:stretch>
            <a:fillRect/>
          </a:stretch>
        </p:blipFill>
        <p:spPr>
          <a:xfrm>
            <a:off x="8376800" y="17706835"/>
            <a:ext cx="8062198" cy="2541617"/>
          </a:xfrm>
          <a:prstGeom prst="rect">
            <a:avLst/>
          </a:prstGeom>
        </p:spPr>
      </p:pic>
      <p:sp>
        <p:nvSpPr>
          <p:cNvPr id="44" name="Rectangle 369">
            <a:extLst>
              <a:ext uri="{FF2B5EF4-FFF2-40B4-BE49-F238E27FC236}">
                <a16:creationId xmlns:a16="http://schemas.microsoft.com/office/drawing/2014/main" id="{F07981CA-D53D-564E-6F53-9482AC1C2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98" y="22282638"/>
            <a:ext cx="4069080" cy="521208"/>
          </a:xfrm>
          <a:prstGeom prst="rect">
            <a:avLst/>
          </a:prstGeom>
          <a:solidFill>
            <a:srgbClr val="00E7E7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144864" tIns="72432" rIns="144864" bIns="72432" anchor="ctr"/>
          <a:lstStyle>
            <a:lvl1pPr defTabSz="138747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38747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3874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387475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387475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1387475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 b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Functional</a:t>
            </a:r>
            <a:r>
              <a:rPr kumimoji="0" lang="en-US" altLang="ko-KR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</a:rPr>
              <a:t> Alterations</a:t>
            </a:r>
          </a:p>
        </p:txBody>
      </p:sp>
      <p:pic>
        <p:nvPicPr>
          <p:cNvPr id="45" name="Picture 44" descr="A diagram of a graph&#10;&#10;AI-generated content may be incorrect.">
            <a:extLst>
              <a:ext uri="{FF2B5EF4-FFF2-40B4-BE49-F238E27FC236}">
                <a16:creationId xmlns:a16="http://schemas.microsoft.com/office/drawing/2014/main" id="{B1D6C2C9-118A-3AFA-A30D-14F8FE3D3A6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09" t="27943" r="35564" b="46782"/>
          <a:stretch/>
        </p:blipFill>
        <p:spPr>
          <a:xfrm>
            <a:off x="8326469" y="25034010"/>
            <a:ext cx="7939008" cy="4271011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F3E92D70-86C6-B368-84AC-D55248A960D0}"/>
              </a:ext>
            </a:extLst>
          </p:cNvPr>
          <p:cNvSpPr txBox="1"/>
          <p:nvPr/>
        </p:nvSpPr>
        <p:spPr>
          <a:xfrm>
            <a:off x="8376799" y="20883588"/>
            <a:ext cx="7825178" cy="4271011"/>
          </a:xfrm>
          <a:prstGeom prst="rect">
            <a:avLst/>
          </a:prstGeom>
          <a:noFill/>
        </p:spPr>
        <p:txBody>
          <a:bodyPr wrap="square" lIns="93129" tIns="46562" rIns="93129" bIns="46562">
            <a:spAutoFit/>
          </a:bodyPr>
          <a:lstStyle/>
          <a:p>
            <a:pPr marL="571500" indent="-571500" eaLnBrk="1" hangingPunct="1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sz="3100" b="0" dirty="0">
                <a:cs typeface="Arial" panose="020B0604020202020204" pitchFamily="34" charset="0"/>
              </a:rPr>
              <a:t>Enriched metabolites, including nicotine derivatives, antibiotics (</a:t>
            </a:r>
            <a:r>
              <a:rPr lang="en-US" sz="3100" b="0" dirty="0" err="1">
                <a:cs typeface="Arial" panose="020B0604020202020204" pitchFamily="34" charset="0"/>
              </a:rPr>
              <a:t>eg.</a:t>
            </a:r>
            <a:r>
              <a:rPr lang="en-US" sz="3100" b="0" dirty="0">
                <a:cs typeface="Arial" panose="020B0604020202020204" pitchFamily="34" charset="0"/>
              </a:rPr>
              <a:t> neomycin, kanamycin), and vitamin cofactors were identified in vapers.</a:t>
            </a:r>
          </a:p>
          <a:p>
            <a:pPr marL="571500" indent="-571500" eaLnBrk="1" hangingPunct="1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sz="3100" b="0" dirty="0">
                <a:cs typeface="Arial" panose="020B0604020202020204" pitchFamily="34" charset="0"/>
              </a:rPr>
              <a:t>Key correlated taxa including </a:t>
            </a:r>
            <a:r>
              <a:rPr lang="en-US" sz="3100" b="0" i="1" dirty="0">
                <a:cs typeface="Arial" panose="020B0604020202020204" pitchFamily="34" charset="0"/>
              </a:rPr>
              <a:t>C. durum, A. </a:t>
            </a:r>
            <a:r>
              <a:rPr lang="en-US" sz="3100" b="0" i="1" dirty="0" err="1">
                <a:cs typeface="Arial" panose="020B0604020202020204" pitchFamily="34" charset="0"/>
              </a:rPr>
              <a:t>xylosoxidans</a:t>
            </a:r>
            <a:r>
              <a:rPr lang="en-US" sz="3100" b="0" i="1" dirty="0">
                <a:cs typeface="Arial" panose="020B0604020202020204" pitchFamily="34" charset="0"/>
              </a:rPr>
              <a:t>, </a:t>
            </a:r>
            <a:r>
              <a:rPr lang="en-US" sz="3100" b="0" dirty="0">
                <a:cs typeface="Arial" panose="020B0604020202020204" pitchFamily="34" charset="0"/>
              </a:rPr>
              <a:t>and </a:t>
            </a:r>
            <a:r>
              <a:rPr lang="en-US" sz="3100" b="0" i="1" dirty="0">
                <a:cs typeface="Arial" panose="020B0604020202020204" pitchFamily="34" charset="0"/>
              </a:rPr>
              <a:t>S. marcescens </a:t>
            </a:r>
            <a:r>
              <a:rPr lang="en-US" sz="3100" b="0" dirty="0">
                <a:cs typeface="Arial" panose="020B0604020202020204" pitchFamily="34" charset="0"/>
              </a:rPr>
              <a:t>were associated with specific metabolites like nicotine derivatives and antibiotics.</a:t>
            </a:r>
          </a:p>
        </p:txBody>
      </p:sp>
      <p:sp>
        <p:nvSpPr>
          <p:cNvPr id="51" name="Rectangle 369">
            <a:extLst>
              <a:ext uri="{FF2B5EF4-FFF2-40B4-BE49-F238E27FC236}">
                <a16:creationId xmlns:a16="http://schemas.microsoft.com/office/drawing/2014/main" id="{9A2D3D62-9082-34C6-60F3-191BDCBA0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6798" y="20332937"/>
            <a:ext cx="7218802" cy="521100"/>
          </a:xfrm>
          <a:prstGeom prst="rect">
            <a:avLst/>
          </a:prstGeom>
          <a:solidFill>
            <a:srgbClr val="00E7E7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144864" tIns="72432" rIns="144864" bIns="72432" anchor="ctr"/>
          <a:lstStyle>
            <a:lvl1pPr defTabSz="138747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38747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3874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387475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387475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1387475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</a:rPr>
              <a:t>Paired Microbiome-Metabolome Analysis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E6EE8A1B-1B48-EB3B-3674-C51FC1614AC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5" t="47866" r="25120" b="23445"/>
          <a:stretch/>
        </p:blipFill>
        <p:spPr>
          <a:xfrm>
            <a:off x="8772108" y="32843474"/>
            <a:ext cx="6975892" cy="4805599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D8BA9878-CDEB-CC71-9973-113F23F29B83}"/>
              </a:ext>
            </a:extLst>
          </p:cNvPr>
          <p:cNvSpPr txBox="1"/>
          <p:nvPr/>
        </p:nvSpPr>
        <p:spPr>
          <a:xfrm>
            <a:off x="8376798" y="29750781"/>
            <a:ext cx="7825178" cy="3322418"/>
          </a:xfrm>
          <a:prstGeom prst="rect">
            <a:avLst/>
          </a:prstGeom>
          <a:noFill/>
        </p:spPr>
        <p:txBody>
          <a:bodyPr wrap="square" lIns="93129" tIns="46562" rIns="93129" bIns="46562">
            <a:spAutoFit/>
          </a:bodyPr>
          <a:lstStyle/>
          <a:p>
            <a:pPr algn="ctr" eaLnBrk="1" hangingPunct="1">
              <a:lnSpc>
                <a:spcPct val="110000"/>
              </a:lnSpc>
              <a:defRPr/>
            </a:pPr>
            <a:r>
              <a:rPr lang="en-US" sz="3100" b="0" dirty="0">
                <a:cs typeface="Arial" panose="020B0604020202020204" pitchFamily="34" charset="0"/>
              </a:rPr>
              <a:t>Vapers’ topological communities revealed pathways involved in lipid regulation, inflammatory response and bile acid biosynthesis, with taxa like </a:t>
            </a:r>
            <a:r>
              <a:rPr lang="en-US" sz="3100" b="0" i="1" dirty="0">
                <a:cs typeface="Arial" panose="020B0604020202020204" pitchFamily="34" charset="0"/>
              </a:rPr>
              <a:t>L. </a:t>
            </a:r>
            <a:r>
              <a:rPr lang="en-US" sz="3100" b="0" i="1" dirty="0" err="1">
                <a:cs typeface="Arial" panose="020B0604020202020204" pitchFamily="34" charset="0"/>
              </a:rPr>
              <a:t>umeanse</a:t>
            </a:r>
            <a:r>
              <a:rPr lang="en-US" sz="3100" b="0" i="1" dirty="0">
                <a:cs typeface="Arial" panose="020B0604020202020204" pitchFamily="34" charset="0"/>
              </a:rPr>
              <a:t> and S. </a:t>
            </a:r>
            <a:r>
              <a:rPr lang="en-US" sz="3100" b="0" i="1" dirty="0" err="1">
                <a:cs typeface="Arial" panose="020B0604020202020204" pitchFamily="34" charset="0"/>
              </a:rPr>
              <a:t>noxia</a:t>
            </a:r>
            <a:r>
              <a:rPr lang="en-US" sz="3100" b="0" i="1" dirty="0">
                <a:cs typeface="Arial" panose="020B0604020202020204" pitchFamily="34" charset="0"/>
              </a:rPr>
              <a:t> </a:t>
            </a:r>
            <a:r>
              <a:rPr lang="en-US" sz="3100" b="0" dirty="0">
                <a:cs typeface="Arial" panose="020B0604020202020204" pitchFamily="34" charset="0"/>
              </a:rPr>
              <a:t>showing strong correlations with metabolic features. </a:t>
            </a:r>
          </a:p>
        </p:txBody>
      </p:sp>
      <p:sp>
        <p:nvSpPr>
          <p:cNvPr id="55" name="Rectangle 369">
            <a:extLst>
              <a:ext uri="{FF2B5EF4-FFF2-40B4-BE49-F238E27FC236}">
                <a16:creationId xmlns:a16="http://schemas.microsoft.com/office/drawing/2014/main" id="{BF53419B-E44B-7A70-D66F-EC20685FE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6798" y="29128052"/>
            <a:ext cx="7825178" cy="521100"/>
          </a:xfrm>
          <a:prstGeom prst="rect">
            <a:avLst/>
          </a:prstGeom>
          <a:solidFill>
            <a:srgbClr val="00E7E7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144864" tIns="72432" rIns="144864" bIns="72432" anchor="ctr"/>
          <a:lstStyle>
            <a:lvl1pPr defTabSz="138747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38747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3874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387475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387475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1387475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 b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Integrative</a:t>
            </a:r>
            <a:r>
              <a:rPr kumimoji="0" lang="en-US" altLang="ko-KR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</a:rPr>
              <a:t> Microbiome-Metabolome Analysis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4C34579-8B01-F983-2E50-119E1FD8D8A0}"/>
              </a:ext>
            </a:extLst>
          </p:cNvPr>
          <p:cNvSpPr txBox="1"/>
          <p:nvPr/>
        </p:nvSpPr>
        <p:spPr>
          <a:xfrm>
            <a:off x="253995" y="31307388"/>
            <a:ext cx="7825178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100" b="0" dirty="0">
                <a:cs typeface="Arial" panose="020B0604020202020204" pitchFamily="34" charset="0"/>
              </a:rPr>
              <a:t>Vapers exhibited shifts in their subgingival plaque microbiome, with reductions in beneficial bacteria and increases in pathogenic taxa. </a:t>
            </a:r>
            <a:r>
              <a:rPr lang="en-US" sz="3100" dirty="0">
                <a:cs typeface="Arial" panose="020B0604020202020204" pitchFamily="34" charset="0"/>
              </a:rPr>
              <a:t>S</a:t>
            </a:r>
            <a:r>
              <a:rPr lang="en-US" sz="3100" b="0" dirty="0">
                <a:cs typeface="Arial" panose="020B0604020202020204" pitchFamily="34" charset="0"/>
              </a:rPr>
              <a:t>hifts were linked to enriched inflammatory, lipid, and xenobiotic pathways. </a:t>
            </a:r>
            <a:r>
              <a:rPr lang="en-US" sz="3100" dirty="0">
                <a:cs typeface="Arial" panose="020B0604020202020204" pitchFamily="34" charset="0"/>
              </a:rPr>
              <a:t>A</a:t>
            </a:r>
            <a:r>
              <a:rPr lang="en-US" sz="3100" b="0" dirty="0">
                <a:cs typeface="Arial" panose="020B0604020202020204" pitchFamily="34" charset="0"/>
              </a:rPr>
              <a:t>nalyses revealed complex interactions between vaping intensity and oral microbiome and metabolic profiles, suggesting that vaping, especially with medium and high puff volumes, may increase </a:t>
            </a:r>
            <a:r>
              <a:rPr lang="en-US" sz="3100" b="0" dirty="0" err="1">
                <a:cs typeface="Arial" panose="020B0604020202020204" pitchFamily="34" charset="0"/>
              </a:rPr>
              <a:t>PerioD</a:t>
            </a:r>
            <a:r>
              <a:rPr lang="en-US" sz="3100" b="0" dirty="0">
                <a:cs typeface="Arial" panose="020B0604020202020204" pitchFamily="34" charset="0"/>
              </a:rPr>
              <a:t> risk, emphasizing the need for further research and targeted interventions.</a:t>
            </a:r>
          </a:p>
        </p:txBody>
      </p:sp>
      <p:sp>
        <p:nvSpPr>
          <p:cNvPr id="58" name="Rectangle 369">
            <a:extLst>
              <a:ext uri="{FF2B5EF4-FFF2-40B4-BE49-F238E27FC236}">
                <a16:creationId xmlns:a16="http://schemas.microsoft.com/office/drawing/2014/main" id="{9C5C5799-8100-D091-2E55-C19A8A190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95" y="30528877"/>
            <a:ext cx="7825181" cy="711200"/>
          </a:xfrm>
          <a:prstGeom prst="rect">
            <a:avLst/>
          </a:prstGeom>
          <a:solidFill>
            <a:srgbClr val="00518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4864" tIns="72432" rIns="144864" bIns="72432" anchor="ctr"/>
          <a:lstStyle>
            <a:lvl1pPr defTabSz="138747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38747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3874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387475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387475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387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3600" b="1" dirty="0">
                <a:solidFill>
                  <a:schemeClr val="bg1"/>
                </a:solidFill>
                <a:latin typeface="Arial" panose="020B0604020202020204" pitchFamily="34" charset="0"/>
              </a:rPr>
              <a:t>Conclusion</a:t>
            </a:r>
          </a:p>
        </p:txBody>
      </p:sp>
      <p:sp>
        <p:nvSpPr>
          <p:cNvPr id="59" name="Rectangle 363">
            <a:extLst>
              <a:ext uri="{FF2B5EF4-FFF2-40B4-BE49-F238E27FC236}">
                <a16:creationId xmlns:a16="http://schemas.microsoft.com/office/drawing/2014/main" id="{5D00CBC7-DC4E-651E-0FCA-8EF5D208814D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-2" y="37776680"/>
            <a:ext cx="16439000" cy="625337"/>
          </a:xfrm>
          <a:prstGeom prst="rect">
            <a:avLst/>
          </a:prstGeom>
          <a:solidFill>
            <a:srgbClr val="0051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4864" tIns="72432" rIns="144864" bIns="72432" anchor="ctr"/>
          <a:lstStyle>
            <a:lvl1pPr defTabSz="1387475">
              <a:defRPr sz="5600" b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34" charset="-127"/>
              </a:defRPr>
            </a:lvl1pPr>
            <a:lvl2pPr marL="742950" indent="-285750" defTabSz="1387475">
              <a:defRPr sz="5600" b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34" charset="-127"/>
              </a:defRPr>
            </a:lvl2pPr>
            <a:lvl3pPr marL="1143000" indent="-228600" defTabSz="1387475">
              <a:defRPr sz="5600" b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34" charset="-127"/>
              </a:defRPr>
            </a:lvl3pPr>
            <a:lvl4pPr marL="1600200" indent="-228600" defTabSz="1387475">
              <a:defRPr sz="5600" b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34" charset="-127"/>
              </a:defRPr>
            </a:lvl4pPr>
            <a:lvl5pPr marL="2057400" indent="-228600" defTabSz="1387475">
              <a:defRPr sz="5600" b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34" charset="-127"/>
              </a:defRPr>
            </a:lvl5pPr>
            <a:lvl6pPr marL="2514600" indent="-228600" defTabSz="1387475" eaLnBrk="0" fontAlgn="base" hangingPunct="0">
              <a:spcBef>
                <a:spcPct val="0"/>
              </a:spcBef>
              <a:spcAft>
                <a:spcPct val="0"/>
              </a:spcAft>
              <a:defRPr sz="5600" b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34" charset="-127"/>
              </a:defRPr>
            </a:lvl6pPr>
            <a:lvl7pPr marL="2971800" indent="-228600" defTabSz="1387475" eaLnBrk="0" fontAlgn="base" hangingPunct="0">
              <a:spcBef>
                <a:spcPct val="0"/>
              </a:spcBef>
              <a:spcAft>
                <a:spcPct val="0"/>
              </a:spcAft>
              <a:defRPr sz="5600" b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34" charset="-127"/>
              </a:defRPr>
            </a:lvl7pPr>
            <a:lvl8pPr marL="3429000" indent="-228600" defTabSz="1387475" eaLnBrk="0" fontAlgn="base" hangingPunct="0">
              <a:spcBef>
                <a:spcPct val="0"/>
              </a:spcBef>
              <a:spcAft>
                <a:spcPct val="0"/>
              </a:spcAft>
              <a:defRPr sz="5600" b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34" charset="-127"/>
              </a:defRPr>
            </a:lvl8pPr>
            <a:lvl9pPr marL="3886200" indent="-228600" defTabSz="1387475" eaLnBrk="0" fontAlgn="base" hangingPunct="0">
              <a:spcBef>
                <a:spcPct val="0"/>
              </a:spcBef>
              <a:spcAft>
                <a:spcPct val="0"/>
              </a:spcAft>
              <a:defRPr sz="5600" b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34" charset="-127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굴림" panose="020B0600000101010101" pitchFamily="34" charset="-127"/>
              <a:cs typeface="+mn-cs"/>
            </a:endParaRPr>
          </a:p>
          <a:p>
            <a:pPr algn="ctr" defTabSz="914400" eaLnBrk="1" hangingPunct="1">
              <a:spcBef>
                <a:spcPts val="1200"/>
              </a:spcBef>
              <a:defRPr/>
            </a:pPr>
            <a:r>
              <a:rPr kumimoji="0" lang="en-US" altLang="ko-KR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Acknowledgement: </a:t>
            </a:r>
            <a:r>
              <a:rPr kumimoji="0" lang="en-US" altLang="ko-KR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+mn-cs"/>
              </a:rPr>
              <a:t>This work was supported by funding from the NIH-NIDCR (1R56DE031814-01)</a:t>
            </a:r>
          </a:p>
          <a:p>
            <a:pPr eaLnBrk="1" hangingPunct="1"/>
            <a:endParaRPr lang="en-US" altLang="ko-KR" sz="4383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531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1146</TotalTime>
  <Words>498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Helvetica</vt:lpstr>
      <vt:lpstr>Times New Roman</vt:lpstr>
      <vt:lpstr>Wingdings</vt:lpstr>
      <vt:lpstr>Office Theme</vt:lpstr>
      <vt:lpstr> The Impact of Vaping Behavior on Taxonomic and Functional Changes within the Subgingival Microbiome Irene Yang, PhD, RN1; Xiaojia He, PhD2; Jennifer Jeon, MS1; Henry Claussen, PhD1; Robert Arthur, PhD1; Pam Cushenan, MS, ASDH2;  Scott Weaver, PhD3; Ruiyan Luo, PhD3; Marilyn Black, PhD2;  Jonathan Shannahan, PhD4; Christa Wright, PhD2 1Emory University, Atlanta, GA; 2Chemical Research Institutes,  UL Research Institutes, Marietta, GA; 3Georgia State University, Atlanta, GA;  4Purdue University, West Lafayette, 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Yang, Irene</dc:creator>
  <cp:lastModifiedBy>Pam Cushenan</cp:lastModifiedBy>
  <cp:revision>11</cp:revision>
  <dcterms:created xsi:type="dcterms:W3CDTF">2025-05-16T01:19:36Z</dcterms:created>
  <dcterms:modified xsi:type="dcterms:W3CDTF">2025-05-23T14:07:57Z</dcterms:modified>
</cp:coreProperties>
</file>